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48" autoAdjust="0"/>
    <p:restoredTop sz="94660"/>
  </p:normalViewPr>
  <p:slideViewPr>
    <p:cSldViewPr snapToGrid="0" snapToObjects="1" showGuides="1">
      <p:cViewPr>
        <p:scale>
          <a:sx n="75" d="100"/>
          <a:sy n="75" d="100"/>
        </p:scale>
        <p:origin x="-2400" y="-384"/>
      </p:cViewPr>
      <p:guideLst>
        <p:guide orient="horz"/>
        <p:guide pos="328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5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71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16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36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57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9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48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86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72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3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7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43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DF0B5-036A-1244-AA6E-A17B10FE1519}" type="datetimeFigureOut">
              <a:rPr lang="en-US" smtClean="0"/>
              <a:t>22/06/2016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0D868-37AD-8148-92AD-A1DCADA4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hyperlink" Target="https://github.com/Population-Transcriptomics/nanoCAGE-2016" TargetMode="External"/><Relationship Id="rId5" Type="http://schemas.openxmlformats.org/officeDocument/2006/relationships/hyperlink" Target="http://population-transcriptomics.org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hyperlink" Target="https://github.com/Population-Transcriptomics/nanoCAGE-2016" TargetMode="External"/><Relationship Id="rId5" Type="http://schemas.openxmlformats.org/officeDocument/2006/relationships/hyperlink" Target="http://population-transcriptomics.org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hyperlink" Target="https://github.com/Population-Transcriptomics/nanoCAGE-2016" TargetMode="External"/><Relationship Id="rId5" Type="http://schemas.openxmlformats.org/officeDocument/2006/relationships/hyperlink" Target="http://population-transcriptomics.org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-46563" y="-218882"/>
            <a:ext cx="9607552" cy="12488737"/>
            <a:chOff x="-247649" y="-2531938"/>
            <a:chExt cx="9607552" cy="12488737"/>
          </a:xfrm>
        </p:grpSpPr>
        <p:sp>
          <p:nvSpPr>
            <p:cNvPr id="60" name="Rectangle 59"/>
            <p:cNvSpPr/>
            <p:nvPr/>
          </p:nvSpPr>
          <p:spPr>
            <a:xfrm>
              <a:off x="-228598" y="-2531938"/>
              <a:ext cx="9588500" cy="124887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" y="596901"/>
              <a:ext cx="9143999" cy="9017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" y="596901"/>
              <a:ext cx="2713568" cy="9017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2" y="154515"/>
              <a:ext cx="9144004" cy="444500"/>
              <a:chOff x="-4" y="573614"/>
              <a:chExt cx="9144004" cy="4445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-4" y="573614"/>
                <a:ext cx="9144004" cy="4445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39520" y="627618"/>
                <a:ext cx="9797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WORKFLOW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475567" y="627618"/>
                <a:ext cx="1139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INSTRUCTIONS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778267" y="627618"/>
                <a:ext cx="1684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NOTES/OBSERVATIONS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8059145" y="627618"/>
                <a:ext cx="919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TIME/DATE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>
            <a:xfrm>
              <a:off x="2713569" y="617581"/>
              <a:ext cx="2800116" cy="8402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≥ 50 </a:t>
              </a:r>
              <a:r>
                <a:rPr lang="en-US" sz="900" dirty="0" err="1" smtClean="0"/>
                <a:t>ng</a:t>
              </a:r>
              <a:r>
                <a:rPr lang="en-US" sz="900" dirty="0" smtClean="0"/>
                <a:t>/</a:t>
              </a:r>
              <a:r>
                <a:rPr lang="en-US" sz="900" dirty="0" err="1" smtClean="0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total RNA per sample</a:t>
              </a:r>
            </a:p>
            <a:p>
              <a:r>
                <a:rPr lang="en-US" sz="900" dirty="0" smtClean="0"/>
                <a:t>or </a:t>
              </a:r>
            </a:p>
            <a:p>
              <a:r>
                <a:rPr lang="en-US" sz="900" dirty="0"/>
                <a:t>☐ ≥ </a:t>
              </a:r>
              <a:r>
                <a:rPr lang="en-US" sz="900" dirty="0" smtClean="0"/>
                <a:t>500 </a:t>
              </a:r>
              <a:r>
                <a:rPr lang="en-US" sz="900" dirty="0" err="1" smtClean="0"/>
                <a:t>ng</a:t>
              </a:r>
              <a:r>
                <a:rPr lang="en-US" sz="900" dirty="0" smtClean="0"/>
                <a:t>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total RNA per sample, if performing the Terminator treatment</a:t>
              </a:r>
              <a:endParaRPr lang="en-US" sz="900" dirty="0"/>
            </a:p>
            <a:p>
              <a:endParaRPr lang="en-US" sz="900" dirty="0"/>
            </a:p>
            <a:p>
              <a:r>
                <a:rPr lang="en-US" sz="900" dirty="0" smtClean="0"/>
                <a:t>(optional step) Add per sample:</a:t>
              </a:r>
            </a:p>
            <a:p>
              <a:r>
                <a:rPr lang="en-US" sz="900" dirty="0" smtClean="0"/>
                <a:t>☐ 1.3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</a:t>
              </a:r>
            </a:p>
            <a:p>
              <a:r>
                <a:rPr lang="en-US" sz="900" dirty="0" smtClean="0"/>
                <a:t>☐ 0.2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Water</a:t>
              </a:r>
            </a:p>
            <a:p>
              <a:r>
                <a:rPr lang="en-US" sz="900" dirty="0" smtClean="0"/>
                <a:t>☐ 0.5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Terminator </a:t>
              </a:r>
              <a:r>
                <a:rPr lang="en-US" sz="900" dirty="0" err="1" smtClean="0"/>
                <a:t>Exonuclease</a:t>
              </a:r>
              <a:r>
                <a:rPr lang="en-US" sz="900" dirty="0" smtClean="0"/>
                <a:t> (1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Mix by pipetting + spin down</a:t>
              </a:r>
            </a:p>
            <a:p>
              <a:r>
                <a:rPr lang="en-US" sz="900" dirty="0" smtClean="0"/>
                <a:t>Incubate at 30°C for 1 h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/>
                <a:t>F</a:t>
              </a:r>
              <a:r>
                <a:rPr lang="en-US" sz="900" dirty="0" smtClean="0"/>
                <a:t>or each total RNA sample, add: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a primers premix stock solution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total RNA</a:t>
              </a:r>
            </a:p>
            <a:p>
              <a:r>
                <a:rPr lang="en-US" sz="900" dirty="0" smtClean="0"/>
                <a:t>Mix by pipetting 10 times carefully + spin down</a:t>
              </a:r>
            </a:p>
            <a:p>
              <a:r>
                <a:rPr lang="en-US" sz="900" dirty="0" smtClean="0"/>
                <a:t>Incubate at 65°C for 10 min </a:t>
              </a:r>
            </a:p>
            <a:p>
              <a:r>
                <a:rPr lang="en-US" sz="900" dirty="0" smtClean="0"/>
                <a:t>Transfer on ice for at least 2 min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Add per sample:</a:t>
              </a:r>
            </a:p>
            <a:p>
              <a:r>
                <a:rPr lang="en-US" sz="900" dirty="0" smtClean="0"/>
                <a:t>☐ 2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DTT (0.1 M)</a:t>
              </a:r>
            </a:p>
            <a:p>
              <a:r>
                <a:rPr lang="en-US" sz="900" dirty="0" smtClean="0"/>
                <a:t>☐ 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dNTPs</a:t>
              </a:r>
              <a:r>
                <a:rPr lang="en-US" sz="900" dirty="0" smtClean="0"/>
                <a:t> (2.5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☐ 1.5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Betaine</a:t>
              </a:r>
              <a:r>
                <a:rPr lang="en-US" sz="900" dirty="0" smtClean="0"/>
                <a:t> (5 M)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(200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Incubate at 22°C for 10 min,  50°C for 30 min, 75°C for 15 min, and hold at 4°C 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Add</a:t>
              </a:r>
              <a:r>
                <a:rPr lang="en-US" sz="900" dirty="0"/>
                <a:t> 1</a:t>
              </a:r>
              <a:r>
                <a:rPr lang="en-US" sz="900" dirty="0" smtClean="0"/>
                <a:t>8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AMPure</a:t>
              </a:r>
              <a:r>
                <a:rPr lang="en-US" sz="900" dirty="0" smtClean="0"/>
                <a:t> XP beads at RT</a:t>
              </a:r>
            </a:p>
            <a:p>
              <a:r>
                <a:rPr lang="en-US" sz="900" dirty="0" smtClean="0"/>
                <a:t>☐ Mix by pipetting 10x slowly and incubate for 5 min 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P</a:t>
              </a:r>
              <a:r>
                <a:rPr lang="en-US" sz="900" dirty="0" smtClean="0"/>
                <a:t>ellet on magnet and pipette off the supernatant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Keep on magnet, wash 3x with 200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fresh 70% </a:t>
              </a:r>
              <a:r>
                <a:rPr lang="en-US" sz="900" dirty="0" err="1" smtClean="0"/>
                <a:t>EtOH</a:t>
              </a:r>
              <a:r>
                <a:rPr lang="en-US" sz="900" dirty="0" smtClean="0"/>
                <a:t>, do not disturb the pellet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Resuspend</a:t>
              </a:r>
              <a:r>
                <a:rPr lang="en-US" sz="900" dirty="0" smtClean="0"/>
                <a:t> pellet in 30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water, incubate at RT for 5 min</a:t>
              </a:r>
            </a:p>
            <a:p>
              <a:r>
                <a:rPr lang="en-US" sz="900" dirty="0" smtClean="0"/>
                <a:t>☐ Pellet beads on magnet, elute purified first-strand </a:t>
              </a:r>
              <a:r>
                <a:rPr lang="en-US" sz="900" dirty="0" err="1" smtClean="0"/>
                <a:t>cDNAs</a:t>
              </a:r>
              <a:r>
                <a:rPr lang="en-US" sz="900" dirty="0" smtClean="0"/>
                <a:t> and transfer to new PCR tubes low-bind 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Mix per </a:t>
              </a:r>
              <a:r>
                <a:rPr lang="en-US" sz="900" dirty="0" err="1"/>
                <a:t>qPCR</a:t>
              </a:r>
              <a:r>
                <a:rPr lang="en-US" sz="900" dirty="0"/>
                <a:t> </a:t>
              </a:r>
              <a:r>
                <a:rPr lang="en-US" sz="900" dirty="0" smtClean="0"/>
                <a:t>replicate:</a:t>
              </a:r>
              <a:endParaRPr lang="en-US" sz="900" dirty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Takara </a:t>
              </a:r>
              <a:r>
                <a:rPr lang="en-US" sz="900" dirty="0"/>
                <a:t>SYBR Premix Ex </a:t>
              </a:r>
              <a:r>
                <a:rPr lang="en-US" sz="900" dirty="0" err="1"/>
                <a:t>Taq</a:t>
              </a:r>
              <a:r>
                <a:rPr lang="en-US" sz="900" dirty="0"/>
                <a:t> (2x</a:t>
              </a:r>
              <a:r>
                <a:rPr lang="en-US" sz="900" dirty="0" smtClean="0"/>
                <a:t>)</a:t>
              </a:r>
              <a:endParaRPr lang="en-US" sz="900" dirty="0"/>
            </a:p>
            <a:p>
              <a:r>
                <a:rPr lang="en-US" sz="900" dirty="0" smtClean="0"/>
                <a:t>☐ 0.1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</a:t>
              </a:r>
              <a:r>
                <a:rPr lang="en-US" sz="900" dirty="0"/>
                <a:t>PCR primer, Forward 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en-US" sz="900" dirty="0" smtClean="0"/>
            </a:p>
            <a:p>
              <a:r>
                <a:rPr lang="en-US" sz="900" dirty="0"/>
                <a:t>☐ 0.1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/>
                <a:t>cDNA</a:t>
              </a:r>
              <a:r>
                <a:rPr lang="en-US" sz="900" dirty="0"/>
                <a:t> PCR primer, </a:t>
              </a:r>
              <a:r>
                <a:rPr lang="en-US" sz="900" dirty="0" smtClean="0"/>
                <a:t>Reverse </a:t>
              </a:r>
              <a:r>
                <a:rPr lang="en-US" sz="900" dirty="0"/>
                <a:t>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0.2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 smtClean="0"/>
                <a:t>Rox</a:t>
              </a:r>
              <a:r>
                <a:rPr lang="en-US" sz="900" dirty="0" smtClean="0"/>
                <a:t> </a:t>
              </a:r>
              <a:r>
                <a:rPr lang="en-US" sz="900" dirty="0"/>
                <a:t>Reference Dye II (50x)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3.1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smtClean="0"/>
                <a:t>Water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1.5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purified first-strand </a:t>
              </a:r>
              <a:r>
                <a:rPr lang="en-US" sz="900" dirty="0" err="1" smtClean="0"/>
                <a:t>cDNA</a:t>
              </a:r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Analyze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results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Calculate the average Ct value for each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Determine the optimum number (N) of </a:t>
              </a:r>
            </a:p>
            <a:p>
              <a:r>
                <a:rPr lang="en-US" sz="900" dirty="0" err="1" smtClean="0"/>
                <a:t>cDNA</a:t>
              </a:r>
              <a:r>
                <a:rPr lang="en-US" sz="900" dirty="0" smtClean="0"/>
                <a:t> PCR cycles to be performed for each sample</a:t>
              </a:r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2713571" y="154515"/>
              <a:ext cx="2" cy="945938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500985" y="389465"/>
              <a:ext cx="0" cy="92244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977485" y="541865"/>
              <a:ext cx="0" cy="90720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713572" y="1308101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>
              <a:off x="2713569" y="2222501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>
              <a:off x="2713569" y="4610101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2713573" y="6940551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>
              <a:off x="2" y="9620251"/>
              <a:ext cx="9143997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2" y="-1508843"/>
              <a:ext cx="9144000" cy="16675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20000"/>
                  <a:lumOff val="8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" y="-1286939"/>
              <a:ext cx="3268188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/>
                <a:t>☐ Pipettes 1000 </a:t>
              </a:r>
              <a:r>
                <a:rPr lang="en-US" sz="900" dirty="0" err="1"/>
                <a:t>μL</a:t>
              </a:r>
              <a:r>
                <a:rPr lang="en-US" sz="900" dirty="0"/>
                <a:t>, 200 </a:t>
              </a:r>
              <a:r>
                <a:rPr lang="en-US" sz="900" dirty="0" err="1"/>
                <a:t>μL</a:t>
              </a:r>
              <a:r>
                <a:rPr lang="en-US" sz="900" dirty="0"/>
                <a:t>, 10 </a:t>
              </a:r>
              <a:r>
                <a:rPr lang="en-US" sz="900" dirty="0" err="1"/>
                <a:t>μL</a:t>
              </a:r>
              <a:r>
                <a:rPr lang="en-US" sz="900" dirty="0"/>
                <a:t>, 2 </a:t>
              </a:r>
              <a:r>
                <a:rPr lang="en-US" sz="900" dirty="0" err="1"/>
                <a:t>μL</a:t>
              </a:r>
              <a:endParaRPr lang="fr-FR" sz="900" dirty="0"/>
            </a:p>
            <a:p>
              <a:r>
                <a:rPr lang="en-US" sz="900" dirty="0"/>
                <a:t>☐ Filtered Tips Low-bind</a:t>
              </a:r>
              <a:endParaRPr lang="fr-FR" sz="900" dirty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0.2 mL PCR tubes low-bind + caps</a:t>
              </a:r>
              <a:endParaRPr lang="fr-FR" sz="900" dirty="0"/>
            </a:p>
            <a:p>
              <a:r>
                <a:rPr lang="en-US" sz="900" dirty="0"/>
                <a:t>☐ 1.5 mL </a:t>
              </a:r>
              <a:r>
                <a:rPr lang="en-US" sz="900" dirty="0" err="1"/>
                <a:t>microcentrifuge</a:t>
              </a:r>
              <a:r>
                <a:rPr lang="en-US" sz="900" dirty="0"/>
                <a:t> tubes low-bind</a:t>
              </a:r>
              <a:endParaRPr lang="fr-FR" sz="900" dirty="0"/>
            </a:p>
            <a:p>
              <a:r>
                <a:rPr lang="en-US" sz="900" dirty="0"/>
                <a:t>☐ 96-</a:t>
              </a:r>
              <a:r>
                <a:rPr lang="en-US" sz="900" dirty="0" smtClean="0"/>
                <a:t>well </a:t>
              </a:r>
              <a:r>
                <a:rPr lang="en-US" sz="900" dirty="0"/>
                <a:t>PCR plate low-bind</a:t>
              </a:r>
              <a:endParaRPr lang="fr-FR" sz="900" dirty="0"/>
            </a:p>
            <a:p>
              <a:r>
                <a:rPr lang="en-US" sz="900" dirty="0"/>
                <a:t>☐ 96-</a:t>
              </a:r>
              <a:r>
                <a:rPr lang="en-US" sz="900" dirty="0" smtClean="0"/>
                <a:t>well </a:t>
              </a:r>
              <a:r>
                <a:rPr lang="en-US" sz="900" dirty="0"/>
                <a:t>Real-Time PCR </a:t>
              </a:r>
              <a:r>
                <a:rPr lang="en-US" sz="900" dirty="0" smtClean="0"/>
                <a:t>plate</a:t>
              </a:r>
            </a:p>
            <a:p>
              <a:r>
                <a:rPr lang="en-US" sz="900" dirty="0"/>
                <a:t>☐ Ultra-Pure </a:t>
              </a:r>
              <a:r>
                <a:rPr lang="en-US" sz="900" dirty="0" smtClean="0"/>
                <a:t>Water </a:t>
              </a:r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Magnet for beads </a:t>
              </a:r>
              <a:r>
                <a:rPr lang="en-US" sz="900" dirty="0" smtClean="0"/>
                <a:t>separation</a:t>
              </a:r>
            </a:p>
            <a:p>
              <a:r>
                <a:rPr lang="en-US" sz="900" dirty="0"/>
                <a:t>☐ </a:t>
              </a:r>
              <a:r>
                <a:rPr lang="en-US" sz="900" dirty="0" err="1"/>
                <a:t>AMPure</a:t>
              </a:r>
              <a:r>
                <a:rPr lang="en-US" sz="900" dirty="0"/>
                <a:t> XP beads, </a:t>
              </a:r>
              <a:r>
                <a:rPr lang="en-US" sz="900" dirty="0" err="1"/>
                <a:t>resuspended</a:t>
              </a:r>
              <a:r>
                <a:rPr lang="en-US" sz="900" dirty="0"/>
                <a:t> </a:t>
              </a:r>
              <a:r>
                <a:rPr lang="en-US" sz="900" dirty="0" smtClean="0"/>
                <a:t>at </a:t>
              </a:r>
              <a:r>
                <a:rPr lang="en-US" sz="900" dirty="0"/>
                <a:t>room temperature</a:t>
              </a:r>
            </a:p>
            <a:p>
              <a:endParaRPr lang="fr-FR" sz="900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68191" y="-1291179"/>
              <a:ext cx="5596412" cy="12145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</a:t>
              </a:r>
              <a:r>
                <a:rPr lang="en-US" sz="900" dirty="0"/>
                <a:t>Freshly prepared 70% </a:t>
              </a:r>
              <a:r>
                <a:rPr lang="en-US" sz="900" dirty="0" err="1" smtClean="0"/>
                <a:t>EtOH</a:t>
              </a:r>
              <a:r>
                <a:rPr lang="en-US" sz="900" dirty="0"/>
                <a:t>, at room temperature</a:t>
              </a:r>
              <a:endParaRPr lang="en-US" sz="900" dirty="0" smtClean="0"/>
            </a:p>
            <a:p>
              <a:r>
                <a:rPr lang="en-US" sz="900" dirty="0" smtClean="0"/>
                <a:t>☐ Terminator </a:t>
              </a:r>
              <a:r>
                <a:rPr lang="en-US" sz="900" dirty="0" err="1" smtClean="0"/>
                <a:t>Exonuclease</a:t>
              </a:r>
              <a:r>
                <a:rPr lang="en-US" sz="900" dirty="0" smtClean="0"/>
                <a:t> (1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Reverse Transcriptase (200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 / </a:t>
              </a:r>
            </a:p>
            <a:p>
              <a:r>
                <a:rPr lang="en-US" sz="900" dirty="0" smtClean="0"/>
                <a:t>Takara SYBR Premix Ex </a:t>
              </a:r>
              <a:r>
                <a:rPr lang="en-US" sz="900" dirty="0" err="1" smtClean="0"/>
                <a:t>Taq</a:t>
              </a:r>
              <a:r>
                <a:rPr lang="en-US" sz="900" dirty="0" smtClean="0"/>
                <a:t> (2x), in freezer until needed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/ DTT (0.1 M) / </a:t>
              </a:r>
              <a:r>
                <a:rPr lang="en-US" sz="900" dirty="0" err="1" smtClean="0"/>
                <a:t>dNTPs</a:t>
              </a:r>
              <a:r>
                <a:rPr lang="en-US" sz="900" dirty="0" smtClean="0"/>
                <a:t> (2.5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Betaine</a:t>
              </a:r>
              <a:r>
                <a:rPr lang="en-US" sz="900" dirty="0" smtClean="0"/>
                <a:t> (5 M), on ice 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Trehalose</a:t>
              </a:r>
              <a:r>
                <a:rPr lang="en-US" sz="900" dirty="0" smtClean="0"/>
                <a:t>/Sorbitol stock solution (0.66 M/3.3 M) / Reverse Transcription Random primers (100 </a:t>
              </a:r>
              <a:r>
                <a:rPr lang="en-US" sz="900" dirty="0" err="1" smtClean="0"/>
                <a:t>μM</a:t>
              </a:r>
              <a:r>
                <a:rPr lang="en-US" sz="900" dirty="0" smtClean="0"/>
                <a:t>) / </a:t>
              </a:r>
            </a:p>
            <a:p>
              <a:r>
                <a:rPr lang="en-US" sz="900" dirty="0" smtClean="0"/>
                <a:t>Template Switching Oligonucleotides (1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), on ice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primers Forward and Reverse (10 </a:t>
              </a:r>
              <a:r>
                <a:rPr lang="en-US" sz="900" dirty="0" err="1" smtClean="0"/>
                <a:t>μM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Rox</a:t>
              </a:r>
              <a:r>
                <a:rPr lang="en-US" sz="900" dirty="0" smtClean="0"/>
                <a:t> Reference Dye II (50x), on ice</a:t>
              </a:r>
              <a:endParaRPr lang="fr-FR" sz="900" dirty="0" smtClean="0"/>
            </a:p>
            <a:p>
              <a:r>
                <a:rPr lang="en-US" sz="900" dirty="0" smtClean="0"/>
                <a:t>☐ RNA samples, in freezer until needed</a:t>
              </a:r>
              <a:endParaRPr lang="fr-FR" sz="9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118" y="-1494029"/>
              <a:ext cx="13439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Before start checklist:</a:t>
              </a:r>
              <a:endParaRPr lang="en-US" sz="10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-126998" y="-2282174"/>
              <a:ext cx="938530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</a:t>
              </a:r>
              <a:r>
                <a:rPr lang="en-US" dirty="0" err="1" smtClean="0"/>
                <a:t>anoCAGE</a:t>
              </a:r>
              <a:r>
                <a:rPr lang="en-US" dirty="0" smtClean="0"/>
                <a:t> – DAY 1</a:t>
              </a:r>
            </a:p>
            <a:p>
              <a:endParaRPr lang="en-US" sz="600" dirty="0"/>
            </a:p>
            <a:p>
              <a:r>
                <a:rPr lang="en-US" sz="1200" dirty="0" smtClean="0"/>
                <a:t>RNA samples: </a:t>
              </a:r>
            </a:p>
          </p:txBody>
        </p:sp>
        <p:cxnSp>
          <p:nvCxnSpPr>
            <p:cNvPr id="67" name="Straight Connector 66"/>
            <p:cNvCxnSpPr/>
            <p:nvPr/>
          </p:nvCxnSpPr>
          <p:spPr>
            <a:xfrm flipH="1">
              <a:off x="9131298" y="154515"/>
              <a:ext cx="12704" cy="946361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12698" y="154515"/>
              <a:ext cx="4" cy="94657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2118" y="9613901"/>
              <a:ext cx="9129181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1797052" y="3782481"/>
              <a:ext cx="88899" cy="16827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/>
            <p:cNvSpPr/>
            <p:nvPr/>
          </p:nvSpPr>
          <p:spPr>
            <a:xfrm>
              <a:off x="1733552" y="4157135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746251" y="5291665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792698" y="7162798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368432" y="9385798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450185" y="2184401"/>
              <a:ext cx="2601619" cy="2446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- Use a different barcode (primers premix solution) for each RNA sample and for each sample </a:t>
              </a:r>
              <a:r>
                <a:rPr lang="en-US" sz="900" dirty="0" smtClean="0"/>
                <a:t>replicate</a:t>
              </a:r>
            </a:p>
            <a:p>
              <a:r>
                <a:rPr lang="en-US" sz="900" dirty="0" smtClean="0"/>
                <a:t>- Prepare the primers premix solutions in advance by mixing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a Template </a:t>
              </a:r>
              <a:r>
                <a:rPr lang="en-US" sz="900" dirty="0"/>
                <a:t>Switching </a:t>
              </a:r>
              <a:r>
                <a:rPr lang="en-US" sz="900" dirty="0" smtClean="0"/>
                <a:t>Oligonucleotide </a:t>
              </a:r>
              <a:r>
                <a:rPr lang="en-US" sz="900" dirty="0"/>
                <a:t>(1 </a:t>
              </a:r>
              <a:r>
                <a:rPr lang="en-US" sz="900" dirty="0" err="1"/>
                <a:t>mM</a:t>
              </a:r>
              <a:r>
                <a:rPr lang="en-US" sz="900" dirty="0" smtClean="0"/>
                <a:t>)</a:t>
              </a:r>
              <a:r>
                <a:rPr lang="en-US" sz="900" dirty="0"/>
                <a:t> </a:t>
              </a:r>
              <a:r>
                <a:rPr lang="en-US" sz="900" dirty="0" smtClean="0"/>
                <a:t>+ 1 </a:t>
              </a:r>
              <a:r>
                <a:rPr lang="en-US" sz="900" dirty="0" err="1" smtClean="0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Reverse </a:t>
              </a:r>
              <a:r>
                <a:rPr lang="en-US" sz="900" dirty="0"/>
                <a:t>Transcription Random primers (100 </a:t>
              </a:r>
              <a:r>
                <a:rPr lang="en-US" sz="900" dirty="0" err="1"/>
                <a:t>μM</a:t>
              </a:r>
              <a:r>
                <a:rPr lang="en-US" sz="900" dirty="0"/>
                <a:t>) </a:t>
              </a:r>
              <a:r>
                <a:rPr lang="en-US" sz="900" dirty="0" smtClean="0"/>
                <a:t>+ 8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Trehalose</a:t>
              </a:r>
              <a:r>
                <a:rPr lang="en-US" sz="900" dirty="0"/>
                <a:t>/Sorbitol stock solution </a:t>
              </a:r>
              <a:r>
                <a:rPr lang="en-US" sz="900" dirty="0" smtClean="0"/>
                <a:t>(0.66 </a:t>
              </a:r>
              <a:r>
                <a:rPr lang="en-US" sz="900" dirty="0"/>
                <a:t>M</a:t>
              </a:r>
              <a:r>
                <a:rPr lang="en-US" sz="900" dirty="0" smtClean="0"/>
                <a:t>/3.3 </a:t>
              </a:r>
              <a:r>
                <a:rPr lang="en-US" sz="900" dirty="0"/>
                <a:t>M</a:t>
              </a:r>
              <a:r>
                <a:rPr lang="en-US" sz="900" dirty="0" smtClean="0"/>
                <a:t>) – [store at -20</a:t>
              </a:r>
              <a:r>
                <a:rPr lang="en-US" sz="900" dirty="0"/>
                <a:t>°</a:t>
              </a:r>
              <a:r>
                <a:rPr lang="en-US" sz="900" dirty="0" smtClean="0"/>
                <a:t>C]</a:t>
              </a:r>
            </a:p>
            <a:p>
              <a:pPr lvl="0"/>
              <a:r>
                <a:rPr lang="en-US" sz="900" dirty="0" smtClean="0"/>
                <a:t>- </a:t>
              </a:r>
              <a:r>
                <a:rPr lang="en-US" sz="900" dirty="0" err="1" smtClean="0"/>
                <a:t>Trehalose</a:t>
              </a:r>
              <a:r>
                <a:rPr lang="en-US" sz="900" dirty="0"/>
                <a:t>/Sorbitol solutions are viscous; mix very carefully by pipetting up and down slowly for at least 10 </a:t>
              </a:r>
              <a:r>
                <a:rPr lang="en-US" sz="900" dirty="0" smtClean="0"/>
                <a:t>times</a:t>
              </a:r>
            </a:p>
            <a:p>
              <a:pPr lvl="0"/>
              <a:r>
                <a:rPr lang="en-US" sz="900" dirty="0" smtClean="0"/>
                <a:t>- Prepare a master mix for the RT reaction</a:t>
              </a:r>
            </a:p>
            <a:p>
              <a:r>
                <a:rPr lang="en-US" sz="900" dirty="0" smtClean="0"/>
                <a:t>- Prepare a positive control of the RT reaction by using 1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 of a control RNA sample </a:t>
              </a:r>
            </a:p>
            <a:p>
              <a:r>
                <a:rPr lang="en-US" sz="900" dirty="0" smtClean="0"/>
                <a:t>- Prepare a negative control of the RT reaction by using </a:t>
              </a:r>
              <a:r>
                <a:rPr lang="en-US" sz="900" dirty="0"/>
                <a:t>1 </a:t>
              </a:r>
              <a:r>
                <a:rPr lang="en-US" sz="900" dirty="0" err="1"/>
                <a:t>μL</a:t>
              </a:r>
              <a:r>
                <a:rPr lang="en-US" sz="900" dirty="0"/>
                <a:t>  of </a:t>
              </a:r>
              <a:r>
                <a:rPr lang="en-US" sz="900" dirty="0" smtClean="0"/>
                <a:t>water</a:t>
              </a:r>
            </a:p>
            <a:p>
              <a:endParaRPr lang="en-US" sz="900" dirty="0" smtClean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450186" y="617581"/>
              <a:ext cx="2601619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- </a:t>
              </a:r>
              <a:r>
                <a:rPr lang="en-US" sz="900" dirty="0" smtClean="0"/>
                <a:t>Use in preference high quality total RNA to optimize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preparation for best sequencing results 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57529" y="5240657"/>
              <a:ext cx="2481856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Aspirate supernatant carefully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In </a:t>
              </a:r>
              <a:r>
                <a:rPr lang="en-US" sz="900" dirty="0"/>
                <a:t>order to avoid losing the sample, be sure not to aspirate beads in the pipette tip together with the </a:t>
              </a:r>
              <a:r>
                <a:rPr lang="en-US" sz="900" dirty="0" smtClean="0"/>
                <a:t>solution</a:t>
              </a:r>
              <a:endParaRPr lang="fr-FR" sz="900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6202" y="-2487577"/>
              <a:ext cx="2705096" cy="802834"/>
            </a:xfrm>
            <a:prstGeom prst="rect">
              <a:avLst/>
            </a:prstGeom>
          </p:spPr>
        </p:pic>
        <p:sp>
          <p:nvSpPr>
            <p:cNvPr id="48" name="Rectangle 47"/>
            <p:cNvSpPr/>
            <p:nvPr/>
          </p:nvSpPr>
          <p:spPr>
            <a:xfrm>
              <a:off x="5446095" y="7069457"/>
              <a:ext cx="248185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Analyze each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and control samples in triplicates 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master mix for the </a:t>
              </a:r>
              <a:r>
                <a:rPr lang="en-US" sz="900" dirty="0"/>
                <a:t>real-time 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reaction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negative control of the real-time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reaction by adding </a:t>
              </a:r>
              <a:r>
                <a:rPr lang="en-US" sz="900" dirty="0"/>
                <a:t>1.5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water</a:t>
              </a:r>
            </a:p>
            <a:p>
              <a:pPr lvl="0"/>
              <a:r>
                <a:rPr lang="en-US" sz="900" dirty="0" smtClean="0"/>
                <a:t> </a:t>
              </a:r>
              <a:endParaRPr lang="fr-FR" sz="900" dirty="0"/>
            </a:p>
          </p:txBody>
        </p:sp>
        <p:pic>
          <p:nvPicPr>
            <p:cNvPr id="16" name="Picture 15" descr="day1-all.2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661"/>
            <a:stretch/>
          </p:blipFill>
          <p:spPr>
            <a:xfrm>
              <a:off x="120652" y="774701"/>
              <a:ext cx="2592917" cy="8611097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1720852" y="4038601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727202" y="5230281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778001" y="7068606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372665" y="9235514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-247649" y="-2531937"/>
              <a:ext cx="96075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/>
                <a:t>Protocol download:</a:t>
              </a:r>
            </a:p>
            <a:p>
              <a:pPr algn="ctr"/>
              <a:r>
                <a:rPr lang="en-US" sz="900" dirty="0" smtClean="0"/>
                <a:t> </a:t>
              </a:r>
              <a:r>
                <a:rPr lang="en-US" sz="900" dirty="0" smtClean="0">
                  <a:hlinkClick r:id="rId4"/>
                </a:rPr>
                <a:t>https</a:t>
              </a:r>
              <a:r>
                <a:rPr lang="en-US" sz="900" dirty="0">
                  <a:hlinkClick r:id="rId4"/>
                </a:rPr>
                <a:t>://github.com/Population-Transcriptomics/nanoCAGE-</a:t>
              </a:r>
              <a:r>
                <a:rPr lang="en-US" sz="900" dirty="0" smtClean="0">
                  <a:hlinkClick r:id="rId4"/>
                </a:rPr>
                <a:t>2016</a:t>
              </a:r>
              <a:endParaRPr lang="en-US" sz="9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2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240195" y="-1749144"/>
              <a:ext cx="205396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hlinkClick r:id="rId5"/>
                </a:rPr>
                <a:t>http://population-</a:t>
              </a:r>
              <a:r>
                <a:rPr lang="en-US" sz="900" dirty="0" smtClean="0">
                  <a:hlinkClick r:id="rId5"/>
                </a:rPr>
                <a:t>transcriptomics.org</a:t>
              </a:r>
              <a:r>
                <a:rPr lang="en-US" sz="900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9235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47649" y="-3848462"/>
            <a:ext cx="9607552" cy="12713062"/>
            <a:chOff x="-247649" y="-3848462"/>
            <a:chExt cx="9607552" cy="12713062"/>
          </a:xfrm>
        </p:grpSpPr>
        <p:sp>
          <p:nvSpPr>
            <p:cNvPr id="73" name="Rectangle 72"/>
            <p:cNvSpPr/>
            <p:nvPr/>
          </p:nvSpPr>
          <p:spPr>
            <a:xfrm>
              <a:off x="-228598" y="-3848462"/>
              <a:ext cx="9588500" cy="127130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" y="-683686"/>
              <a:ext cx="2713568" cy="9254069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662769" y="-683686"/>
              <a:ext cx="2800116" cy="8402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Purified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samples prepared on Day 1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Add for each sample:</a:t>
              </a:r>
              <a:endParaRPr lang="en-US" sz="900" dirty="0"/>
            </a:p>
            <a:p>
              <a:r>
                <a:rPr lang="en-US" sz="900" dirty="0"/>
                <a:t>☐</a:t>
              </a:r>
              <a:r>
                <a:rPr lang="en-US" sz="900" dirty="0" smtClean="0"/>
                <a:t> 25 </a:t>
              </a:r>
              <a:r>
                <a:rPr lang="en-US" sz="900" dirty="0" err="1" smtClean="0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</a:t>
              </a:r>
              <a:r>
                <a:rPr lang="en-US" sz="900" dirty="0" err="1" smtClean="0"/>
                <a:t>Kapa</a:t>
              </a:r>
              <a:r>
                <a:rPr lang="en-US" sz="900" dirty="0" smtClean="0"/>
                <a:t> </a:t>
              </a:r>
              <a:r>
                <a:rPr lang="en-US" sz="900" dirty="0" err="1"/>
                <a:t>HiFi</a:t>
              </a:r>
              <a:r>
                <a:rPr lang="en-US" sz="900" dirty="0"/>
                <a:t> </a:t>
              </a:r>
              <a:r>
                <a:rPr lang="en-US" sz="900" dirty="0" err="1"/>
                <a:t>HotStart</a:t>
              </a:r>
              <a:r>
                <a:rPr lang="en-US" sz="900" dirty="0"/>
                <a:t> Ready Mix (2x)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</a:t>
              </a:r>
              <a:r>
                <a:rPr lang="en-US" sz="900" dirty="0" smtClean="0"/>
                <a:t> 0.5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</a:t>
              </a:r>
              <a:r>
                <a:rPr lang="en-US" sz="900" dirty="0"/>
                <a:t>PCR primer, Forward 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en-US" sz="900" dirty="0" smtClean="0"/>
            </a:p>
            <a:p>
              <a:r>
                <a:rPr lang="en-US" sz="900" dirty="0"/>
                <a:t>☐</a:t>
              </a:r>
              <a:r>
                <a:rPr lang="en-US" sz="900" dirty="0" smtClean="0"/>
                <a:t> 0.5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/>
                <a:t>cDNA</a:t>
              </a:r>
              <a:r>
                <a:rPr lang="en-US" sz="900" dirty="0"/>
                <a:t> PCR primer, </a:t>
              </a:r>
              <a:r>
                <a:rPr lang="en-US" sz="900" dirty="0" smtClean="0"/>
                <a:t>Reverse </a:t>
              </a:r>
              <a:r>
                <a:rPr lang="en-US" sz="900" dirty="0"/>
                <a:t>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</a:t>
              </a:r>
              <a:r>
                <a:rPr lang="en-US" sz="900" dirty="0" smtClean="0"/>
                <a:t> 4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Water</a:t>
              </a:r>
            </a:p>
            <a:p>
              <a:r>
                <a:rPr lang="en-US" sz="900" dirty="0"/>
                <a:t>☐</a:t>
              </a:r>
              <a:r>
                <a:rPr lang="en-US" sz="900" dirty="0" smtClean="0"/>
                <a:t> 20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</a:t>
              </a:r>
            </a:p>
            <a:p>
              <a:r>
                <a:rPr lang="en-US" sz="900" dirty="0" smtClean="0"/>
                <a:t>Mix by </a:t>
              </a:r>
              <a:r>
                <a:rPr lang="en-US" sz="900" dirty="0" err="1" smtClean="0"/>
                <a:t>vortexing</a:t>
              </a:r>
              <a:r>
                <a:rPr lang="en-US" sz="900" dirty="0" smtClean="0"/>
                <a:t> + spin down</a:t>
              </a:r>
              <a:endParaRPr lang="en-US" sz="900" dirty="0"/>
            </a:p>
            <a:p>
              <a:r>
                <a:rPr lang="en-US" sz="900" dirty="0" smtClean="0"/>
                <a:t>Incubate at 95°C for 3 min, then perform [N] PCR cycles of </a:t>
              </a:r>
              <a:r>
                <a:rPr lang="en-US" sz="900" dirty="0"/>
                <a:t>98°C </a:t>
              </a:r>
              <a:r>
                <a:rPr lang="en-US" sz="900" dirty="0" smtClean="0"/>
                <a:t>for 15 s, 65°</a:t>
              </a:r>
              <a:r>
                <a:rPr lang="en-US" sz="900" dirty="0"/>
                <a:t>C for </a:t>
              </a:r>
              <a:r>
                <a:rPr lang="en-US" sz="900" dirty="0" smtClean="0"/>
                <a:t>10 s, 72°</a:t>
              </a:r>
              <a:r>
                <a:rPr lang="en-US" sz="900" dirty="0"/>
                <a:t>C for </a:t>
              </a:r>
              <a:r>
                <a:rPr lang="en-US" sz="900" dirty="0" smtClean="0"/>
                <a:t>2 min, and incubate at </a:t>
              </a:r>
              <a:r>
                <a:rPr lang="en-US" sz="900" dirty="0"/>
                <a:t>72°C for 2 </a:t>
              </a:r>
              <a:r>
                <a:rPr lang="en-US" sz="900" dirty="0" smtClean="0"/>
                <a:t>min, hold at 4°</a:t>
              </a:r>
              <a:r>
                <a:rPr lang="en-US" sz="900" dirty="0"/>
                <a:t>C</a:t>
              </a:r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Add</a:t>
              </a:r>
              <a:r>
                <a:rPr lang="en-US" sz="900" dirty="0"/>
                <a:t> </a:t>
              </a:r>
              <a:r>
                <a:rPr lang="en-US" sz="900" dirty="0" smtClean="0"/>
                <a:t>90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AMPure</a:t>
              </a:r>
              <a:r>
                <a:rPr lang="en-US" sz="900" dirty="0" smtClean="0"/>
                <a:t> XP beads at RT</a:t>
              </a:r>
            </a:p>
            <a:p>
              <a:r>
                <a:rPr lang="en-US" sz="900" dirty="0" smtClean="0"/>
                <a:t>☐ Mix by pipetting 10x slowly and incubate for                   5 min 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P</a:t>
              </a:r>
              <a:r>
                <a:rPr lang="en-US" sz="900" dirty="0" smtClean="0"/>
                <a:t>ellet on magnet and pipette off the supernatant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Keep on magnet, wash 3x with 200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fresh 70% </a:t>
              </a:r>
              <a:r>
                <a:rPr lang="en-US" sz="900" dirty="0" err="1" smtClean="0"/>
                <a:t>EtOH</a:t>
              </a:r>
              <a:r>
                <a:rPr lang="en-US" sz="900" dirty="0" smtClean="0"/>
                <a:t>, do not disturb the pellet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Resuspend</a:t>
              </a:r>
              <a:r>
                <a:rPr lang="en-US" sz="900" dirty="0" smtClean="0"/>
                <a:t> pellet in 25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water, incubate at RT for 5 min</a:t>
              </a:r>
            </a:p>
            <a:p>
              <a:r>
                <a:rPr lang="en-US" sz="900" dirty="0" smtClean="0"/>
                <a:t>☐ Pellet beads on magnet, elute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and transfer to new PCR tubes low-bind 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Use 3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each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samples for quantification by Quant-</a:t>
              </a:r>
              <a:r>
                <a:rPr lang="en-US" sz="900" dirty="0" err="1" smtClean="0"/>
                <a:t>iT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PicoGreen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dsDNA</a:t>
              </a:r>
              <a:r>
                <a:rPr lang="en-US" sz="900" dirty="0" smtClean="0"/>
                <a:t> assay</a:t>
              </a:r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  <a:p>
              <a:pPr lvl="0"/>
              <a:r>
                <a:rPr lang="en-US" sz="900" dirty="0"/>
                <a:t>☐</a:t>
              </a:r>
              <a:r>
                <a:rPr lang="en-US" sz="900" dirty="0" smtClean="0"/>
                <a:t> Pool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tagged with different barcodes together</a:t>
              </a:r>
            </a:p>
            <a:p>
              <a:pPr lvl="0"/>
              <a:r>
                <a:rPr lang="en-US" sz="900" dirty="0" smtClean="0"/>
                <a:t>[Mix </a:t>
              </a:r>
              <a:r>
                <a:rPr lang="en-US" sz="900" dirty="0"/>
                <a:t>at least 2 </a:t>
              </a:r>
              <a:r>
                <a:rPr lang="en-US" sz="900" dirty="0" err="1"/>
                <a:t>ng</a:t>
              </a:r>
              <a:r>
                <a:rPr lang="en-US" sz="900" dirty="0"/>
                <a:t> of each purified </a:t>
              </a:r>
              <a:r>
                <a:rPr lang="en-US" sz="900" dirty="0" err="1"/>
                <a:t>cDNA</a:t>
              </a:r>
              <a:r>
                <a:rPr lang="en-US" sz="900" dirty="0"/>
                <a:t> </a:t>
              </a:r>
              <a:r>
                <a:rPr lang="en-US" sz="900" dirty="0" smtClean="0"/>
                <a:t>PCR products sample at this step]</a:t>
              </a:r>
            </a:p>
            <a:p>
              <a:pPr lvl="0"/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Use </a:t>
              </a:r>
              <a:r>
                <a:rPr lang="en-US" sz="900" dirty="0"/>
                <a:t>3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/>
                <a:t>the pool of </a:t>
              </a:r>
              <a:r>
                <a:rPr lang="en-US" sz="900" dirty="0" err="1"/>
                <a:t>cDNA</a:t>
              </a:r>
              <a:r>
                <a:rPr lang="en-US" sz="900" dirty="0"/>
                <a:t> PCR products</a:t>
              </a:r>
              <a:r>
                <a:rPr lang="en-US" sz="900" dirty="0" smtClean="0"/>
                <a:t> </a:t>
              </a:r>
              <a:r>
                <a:rPr lang="en-US" sz="900" dirty="0"/>
                <a:t>for </a:t>
              </a:r>
              <a:r>
                <a:rPr lang="en-US" sz="900" dirty="0" smtClean="0"/>
                <a:t>quantification of the mix by </a:t>
              </a:r>
              <a:r>
                <a:rPr lang="en-US" sz="900" dirty="0"/>
                <a:t>Quant-</a:t>
              </a:r>
              <a:r>
                <a:rPr lang="en-US" sz="900" dirty="0" err="1"/>
                <a:t>iT</a:t>
              </a:r>
              <a:r>
                <a:rPr lang="en-US" sz="900" dirty="0"/>
                <a:t> </a:t>
              </a:r>
              <a:r>
                <a:rPr lang="en-US" sz="900" dirty="0" err="1"/>
                <a:t>PicoGreen</a:t>
              </a:r>
              <a:r>
                <a:rPr lang="en-US" sz="900" dirty="0"/>
                <a:t> </a:t>
              </a:r>
              <a:r>
                <a:rPr lang="en-US" sz="900" dirty="0" err="1"/>
                <a:t>dsDNA</a:t>
              </a:r>
              <a:r>
                <a:rPr lang="en-US" sz="900" dirty="0"/>
                <a:t> assay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(optional) </a:t>
              </a:r>
              <a:r>
                <a:rPr lang="en-US" sz="900" dirty="0"/>
                <a:t>☐ </a:t>
              </a:r>
              <a:r>
                <a:rPr lang="en-US" sz="900" dirty="0" smtClean="0"/>
                <a:t>Use 1 </a:t>
              </a:r>
              <a:r>
                <a:rPr lang="en-US" sz="900" dirty="0" err="1"/>
                <a:t>μL</a:t>
              </a:r>
              <a:r>
                <a:rPr lang="en-US" sz="900" dirty="0"/>
                <a:t>  </a:t>
              </a:r>
              <a:r>
                <a:rPr lang="en-US" sz="900" dirty="0" smtClean="0"/>
                <a:t>to visualize </a:t>
              </a:r>
              <a:r>
                <a:rPr lang="en-US" sz="900" dirty="0"/>
                <a:t>the size profile of the pool of </a:t>
              </a:r>
              <a:r>
                <a:rPr lang="en-US" sz="900" dirty="0" err="1"/>
                <a:t>cDNA</a:t>
              </a:r>
              <a:r>
                <a:rPr lang="en-US" sz="900" dirty="0"/>
                <a:t> PCR products and confirm the final concentration of the mix on an Agilent </a:t>
              </a:r>
              <a:r>
                <a:rPr lang="en-US" sz="900" dirty="0" err="1"/>
                <a:t>Bioanalyzer</a:t>
              </a:r>
              <a:r>
                <a:rPr lang="en-US" sz="900" dirty="0"/>
                <a:t> High Sensitivity DNA chip </a:t>
              </a:r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2700869" y="-683686"/>
              <a:ext cx="0" cy="92540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57529" y="-683686"/>
              <a:ext cx="43456" cy="92540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939385" y="-683686"/>
              <a:ext cx="0" cy="92540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713572" y="136525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2713569" y="36957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>
              <a:off x="2700869" y="46482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-12702" y="-2791544"/>
              <a:ext cx="9144000" cy="16675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20000"/>
                  <a:lumOff val="8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2" y="-2569640"/>
              <a:ext cx="9308437" cy="1338828"/>
              <a:chOff x="0" y="343151"/>
              <a:chExt cx="9308437" cy="1338828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0" y="343151"/>
                <a:ext cx="3505200" cy="13388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☐ Pipettes 1000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200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10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2 </a:t>
                </a:r>
                <a:r>
                  <a:rPr lang="en-US" sz="900" dirty="0" err="1"/>
                  <a:t>μL</a:t>
                </a:r>
                <a:endParaRPr lang="fr-FR" sz="900" dirty="0"/>
              </a:p>
              <a:p>
                <a:r>
                  <a:rPr lang="en-US" sz="900" dirty="0"/>
                  <a:t>☐ Filtered Tips Low-bind</a:t>
                </a:r>
                <a:endParaRPr lang="fr-FR" sz="900" dirty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0.2 mL PCR tubes low-bind + caps</a:t>
                </a:r>
                <a:endParaRPr lang="fr-FR" sz="900" dirty="0"/>
              </a:p>
              <a:p>
                <a:r>
                  <a:rPr lang="en-US" sz="900" dirty="0"/>
                  <a:t>☐ 1.5 mL </a:t>
                </a:r>
                <a:r>
                  <a:rPr lang="en-US" sz="900" dirty="0" err="1"/>
                  <a:t>microcentrifuge</a:t>
                </a:r>
                <a:r>
                  <a:rPr lang="en-US" sz="900" dirty="0"/>
                  <a:t> tubes low-bind</a:t>
                </a:r>
                <a:endParaRPr lang="fr-FR" sz="900" dirty="0"/>
              </a:p>
              <a:p>
                <a:r>
                  <a:rPr lang="en-US" sz="900" dirty="0"/>
                  <a:t>☐ 96-</a:t>
                </a:r>
                <a:r>
                  <a:rPr lang="en-US" sz="900" dirty="0" smtClean="0"/>
                  <a:t>well </a:t>
                </a:r>
                <a:r>
                  <a:rPr lang="en-US" sz="900" dirty="0"/>
                  <a:t>PCR plate low-</a:t>
                </a:r>
                <a:r>
                  <a:rPr lang="en-US" sz="900" dirty="0" smtClean="0"/>
                  <a:t>bind</a:t>
                </a:r>
              </a:p>
              <a:p>
                <a:r>
                  <a:rPr lang="en-US" sz="900" dirty="0"/>
                  <a:t>☐ 384-</a:t>
                </a:r>
                <a:r>
                  <a:rPr lang="en-US" sz="900" dirty="0" smtClean="0"/>
                  <a:t>well </a:t>
                </a:r>
                <a:r>
                  <a:rPr lang="en-US" sz="900" dirty="0" err="1"/>
                  <a:t>microplate</a:t>
                </a:r>
                <a:r>
                  <a:rPr lang="en-US" sz="900" dirty="0"/>
                  <a:t> for fluorescence </a:t>
                </a:r>
                <a:r>
                  <a:rPr lang="en-US" sz="900" dirty="0" smtClean="0"/>
                  <a:t>assays</a:t>
                </a:r>
              </a:p>
              <a:p>
                <a:r>
                  <a:rPr lang="en-US" sz="900" dirty="0"/>
                  <a:t>☐ Ultra-Pure </a:t>
                </a:r>
                <a:r>
                  <a:rPr lang="en-US" sz="900" dirty="0" smtClean="0"/>
                  <a:t>Water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err="1" smtClean="0"/>
                  <a:t>Kapa</a:t>
                </a:r>
                <a:r>
                  <a:rPr lang="en-US" sz="900" dirty="0" smtClean="0"/>
                  <a:t> </a:t>
                </a:r>
                <a:r>
                  <a:rPr lang="en-US" sz="900" dirty="0" err="1"/>
                  <a:t>HiFi</a:t>
                </a:r>
                <a:r>
                  <a:rPr lang="en-US" sz="900" dirty="0"/>
                  <a:t> </a:t>
                </a:r>
                <a:r>
                  <a:rPr lang="en-US" sz="900" dirty="0" err="1"/>
                  <a:t>HotStart</a:t>
                </a:r>
                <a:r>
                  <a:rPr lang="en-US" sz="900" dirty="0"/>
                  <a:t> Ready Mix (2x</a:t>
                </a:r>
                <a:r>
                  <a:rPr lang="en-US" sz="900" dirty="0" smtClean="0"/>
                  <a:t>), on ice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</a:t>
                </a:r>
                <a:r>
                  <a:rPr lang="en-US" sz="900" dirty="0"/>
                  <a:t>PCR </a:t>
                </a:r>
                <a:r>
                  <a:rPr lang="en-US" sz="900" dirty="0" smtClean="0"/>
                  <a:t>primers, </a:t>
                </a:r>
                <a:r>
                  <a:rPr lang="en-US" sz="900" dirty="0"/>
                  <a:t>Forward </a:t>
                </a:r>
                <a:r>
                  <a:rPr lang="en-US" sz="900" dirty="0" smtClean="0"/>
                  <a:t>and Reverse (</a:t>
                </a:r>
                <a:r>
                  <a:rPr lang="en-US" sz="900" dirty="0"/>
                  <a:t>10 </a:t>
                </a:r>
                <a:r>
                  <a:rPr lang="en-US" sz="900" dirty="0" err="1" smtClean="0"/>
                  <a:t>μM</a:t>
                </a:r>
                <a:r>
                  <a:rPr lang="en-US" sz="900" dirty="0" smtClean="0"/>
                  <a:t>), on ice</a:t>
                </a: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505200" y="343151"/>
                <a:ext cx="5803237" cy="12003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 smtClean="0"/>
                  <a:t>☐ </a:t>
                </a:r>
                <a:r>
                  <a:rPr lang="en-US" sz="900" dirty="0"/>
                  <a:t>Magnet for beads </a:t>
                </a:r>
                <a:r>
                  <a:rPr lang="en-US" sz="900" dirty="0" smtClean="0"/>
                  <a:t>separation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AMPure</a:t>
                </a:r>
                <a:r>
                  <a:rPr lang="en-US" sz="900" dirty="0" smtClean="0"/>
                  <a:t> XP beads, </a:t>
                </a:r>
                <a:r>
                  <a:rPr lang="en-US" sz="900" dirty="0" err="1" smtClean="0"/>
                  <a:t>resuspended</a:t>
                </a:r>
                <a:r>
                  <a:rPr lang="en-US" sz="900" dirty="0" smtClean="0"/>
                  <a:t> and at room temperature</a:t>
                </a:r>
                <a:endParaRPr lang="fr-FR" sz="900" dirty="0" smtClean="0"/>
              </a:p>
              <a:p>
                <a:r>
                  <a:rPr lang="en-US" sz="900" dirty="0" smtClean="0"/>
                  <a:t>☐ Freshly prepared 70% </a:t>
                </a:r>
                <a:r>
                  <a:rPr lang="en-US" sz="900" dirty="0" err="1" smtClean="0"/>
                  <a:t>EtOH</a:t>
                </a:r>
                <a:r>
                  <a:rPr lang="en-US" sz="900" dirty="0"/>
                  <a:t>, at room temperature</a:t>
                </a:r>
                <a:endParaRPr lang="en-US" sz="900" dirty="0" smtClean="0"/>
              </a:p>
              <a:p>
                <a:r>
                  <a:rPr lang="en-US" sz="900" dirty="0" smtClean="0"/>
                  <a:t>☐ Lambda DNA standard stock solution (1 </a:t>
                </a:r>
                <a:r>
                  <a:rPr lang="en-US" sz="900" dirty="0" err="1" smtClean="0"/>
                  <a:t>ng</a:t>
                </a:r>
                <a:r>
                  <a:rPr lang="en-US" sz="900" dirty="0" smtClean="0"/>
                  <a:t>/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), on ice</a:t>
                </a:r>
                <a:endParaRPr lang="fr-FR" sz="900" dirty="0" smtClean="0"/>
              </a:p>
              <a:p>
                <a:r>
                  <a:rPr lang="en-US" sz="900" dirty="0" smtClean="0"/>
                  <a:t>☐ Quant-</a:t>
                </a:r>
                <a:r>
                  <a:rPr lang="en-US" sz="900" dirty="0" err="1" smtClean="0"/>
                  <a:t>iT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Picrogreen</a:t>
                </a:r>
                <a:r>
                  <a:rPr lang="en-US" sz="900" dirty="0" smtClean="0"/>
                  <a:t> Reagent (200x), in fridge until use </a:t>
                </a:r>
                <a:endParaRPr lang="fr-FR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TE buffer (1x), at room temperature </a:t>
                </a:r>
                <a:endParaRPr lang="fr-FR" sz="900" dirty="0"/>
              </a:p>
              <a:p>
                <a:r>
                  <a:rPr lang="en-US" sz="900" dirty="0"/>
                  <a:t>☐ </a:t>
                </a:r>
                <a:r>
                  <a:rPr lang="en-US" sz="900" dirty="0" err="1"/>
                  <a:t>Bioanalyzer</a:t>
                </a:r>
                <a:r>
                  <a:rPr lang="en-US" sz="900" dirty="0"/>
                  <a:t> DNA High Sensitivity DNA </a:t>
                </a:r>
                <a:r>
                  <a:rPr lang="en-US" sz="900" dirty="0" smtClean="0"/>
                  <a:t>kit, at room temperature 30 min before use</a:t>
                </a:r>
                <a:endParaRPr lang="fr-FR" sz="900" dirty="0"/>
              </a:p>
              <a:p>
                <a:r>
                  <a:rPr lang="en-US" sz="900" dirty="0" smtClean="0"/>
                  <a:t>☐ Purified first-strand </a:t>
                </a:r>
                <a:r>
                  <a:rPr lang="en-US" sz="900" dirty="0" err="1" smtClean="0"/>
                  <a:t>cDNA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samples, on ice</a:t>
                </a:r>
                <a:endParaRPr lang="fr-FR" sz="900" dirty="0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2118" y="-2776730"/>
              <a:ext cx="13439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Before start checklist:</a:t>
              </a:r>
              <a:endParaRPr lang="en-US" sz="10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-126998" y="-3564875"/>
              <a:ext cx="938530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</a:t>
              </a:r>
              <a:r>
                <a:rPr lang="en-US" dirty="0" err="1" smtClean="0"/>
                <a:t>anoCAGE</a:t>
              </a:r>
              <a:r>
                <a:rPr lang="en-US" dirty="0" smtClean="0"/>
                <a:t> – DAY 2</a:t>
              </a:r>
            </a:p>
            <a:p>
              <a:endParaRPr lang="en-US" sz="600" dirty="0"/>
            </a:p>
            <a:p>
              <a:r>
                <a:rPr lang="en-US" sz="1200" dirty="0" smtClean="0"/>
                <a:t>Purified </a:t>
              </a:r>
              <a:r>
                <a:rPr lang="en-US" sz="1200" dirty="0"/>
                <a:t>F</a:t>
              </a:r>
              <a:r>
                <a:rPr lang="en-US" sz="1200" dirty="0" smtClean="0"/>
                <a:t>irst-Strand </a:t>
              </a:r>
              <a:r>
                <a:rPr lang="en-US" sz="1200" dirty="0" err="1" smtClean="0"/>
                <a:t>cDNA</a:t>
              </a:r>
              <a:r>
                <a:rPr lang="en-US" sz="1200" dirty="0" smtClean="0"/>
                <a:t> samples: </a:t>
              </a:r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9131298" y="-683686"/>
              <a:ext cx="0" cy="92540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-12702" y="-1123952"/>
              <a:ext cx="25400" cy="969433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2118" y="8570383"/>
              <a:ext cx="9129181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1592792" y="666420"/>
              <a:ext cx="116417" cy="9670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646769" y="1796721"/>
              <a:ext cx="83607" cy="9670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274361" y="3352803"/>
              <a:ext cx="83607" cy="9670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588559" y="3593445"/>
              <a:ext cx="96307" cy="9670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709211" y="5927723"/>
              <a:ext cx="166159" cy="176743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543050" y="6256866"/>
              <a:ext cx="166159" cy="176743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709211" y="8256055"/>
              <a:ext cx="166159" cy="176743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1718730" y="7744884"/>
              <a:ext cx="166159" cy="176743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605491" y="685795"/>
              <a:ext cx="92074" cy="15352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643588" y="1820898"/>
              <a:ext cx="92074" cy="15352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274361" y="3428436"/>
              <a:ext cx="92074" cy="15352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592792" y="3613389"/>
              <a:ext cx="92074" cy="15352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1706030" y="5395622"/>
              <a:ext cx="215905" cy="19661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480606" y="5744633"/>
              <a:ext cx="215905" cy="19661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717677" y="7818966"/>
              <a:ext cx="215905" cy="19661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497538" y="8111186"/>
              <a:ext cx="215905" cy="19661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/>
            <p:cNvCxnSpPr/>
            <p:nvPr/>
          </p:nvCxnSpPr>
          <p:spPr>
            <a:xfrm flipH="1">
              <a:off x="2713569" y="5243222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2700869" y="6519332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2713569" y="7185023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2700869" y="8129877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/>
            <p:cNvSpPr/>
            <p:nvPr/>
          </p:nvSpPr>
          <p:spPr>
            <a:xfrm>
              <a:off x="5457529" y="1847521"/>
              <a:ext cx="2481856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Aspirate supernatant carefully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In </a:t>
              </a:r>
              <a:r>
                <a:rPr lang="en-US" sz="900" dirty="0"/>
                <a:t>order to avoid losing the sample, be sure not to aspirate beads in the pipette tip together with the </a:t>
              </a:r>
              <a:r>
                <a:rPr lang="en-US" sz="900" dirty="0" smtClean="0"/>
                <a:t>solution</a:t>
              </a:r>
              <a:endParaRPr lang="fr-FR" sz="900" dirty="0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-2" y="-1128186"/>
              <a:ext cx="9144004" cy="444500"/>
              <a:chOff x="-4" y="573614"/>
              <a:chExt cx="9144004" cy="4445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-4" y="573614"/>
                <a:ext cx="9144004" cy="4445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839520" y="627618"/>
                <a:ext cx="9797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WORKFLOW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3475567" y="627618"/>
                <a:ext cx="1139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INSTRUCTIONS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778267" y="627618"/>
                <a:ext cx="1684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NOTES/OBSERVATIONS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8046445" y="627618"/>
                <a:ext cx="919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TIME/DATE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2" name="Rectangle 81"/>
            <p:cNvSpPr/>
            <p:nvPr/>
          </p:nvSpPr>
          <p:spPr>
            <a:xfrm>
              <a:off x="5462885" y="5255922"/>
              <a:ext cx="2481856" cy="28623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It is also possible to mix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tagged with different barcodes by group/experimental condition and further perform one </a:t>
              </a:r>
              <a:r>
                <a:rPr lang="en-US" sz="900" dirty="0" err="1" smtClean="0"/>
                <a:t>tagmentation</a:t>
              </a:r>
              <a:r>
                <a:rPr lang="en-US" sz="900" dirty="0" smtClean="0"/>
                <a:t> reaction per group using one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N-series Index primer per reaction, and then pool the different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libraries obtained together, prior to library quantification and sequencing</a:t>
              </a:r>
            </a:p>
            <a:p>
              <a:pPr lvl="0"/>
              <a:endParaRPr lang="fr-FR" sz="900" dirty="0" smtClean="0"/>
            </a:p>
            <a:p>
              <a:r>
                <a:rPr lang="fr-FR" sz="900" dirty="0" smtClean="0"/>
                <a:t>- </a:t>
              </a:r>
              <a:r>
                <a:rPr lang="en-US" sz="900" dirty="0" smtClean="0"/>
                <a:t>The </a:t>
              </a:r>
              <a:r>
                <a:rPr lang="en-US" sz="900" dirty="0"/>
                <a:t>concentration of the mix should be at least 0.1 </a:t>
              </a:r>
              <a:r>
                <a:rPr lang="en-US" sz="900" dirty="0" err="1"/>
                <a:t>ng</a:t>
              </a:r>
              <a:r>
                <a:rPr lang="en-US" sz="900" dirty="0"/>
                <a:t>/</a:t>
              </a:r>
              <a:r>
                <a:rPr lang="en-US" sz="900" dirty="0" err="1"/>
                <a:t>μL</a:t>
              </a:r>
              <a:r>
                <a:rPr lang="en-US" sz="900" dirty="0"/>
                <a:t> and the volume of at least 2.5 </a:t>
              </a:r>
              <a:r>
                <a:rPr lang="en-US" sz="900" dirty="0" err="1"/>
                <a:t>μL</a:t>
              </a:r>
              <a:r>
                <a:rPr lang="en-US" sz="900" dirty="0"/>
                <a:t> in order to perform the </a:t>
              </a:r>
              <a:r>
                <a:rPr lang="en-US" sz="900" dirty="0" err="1"/>
                <a:t>tagmentation</a:t>
              </a:r>
              <a:r>
                <a:rPr lang="en-US" sz="900" dirty="0"/>
                <a:t> </a:t>
              </a:r>
              <a:r>
                <a:rPr lang="en-US" sz="900" dirty="0" smtClean="0"/>
                <a:t>reaction</a:t>
              </a:r>
            </a:p>
            <a:p>
              <a:endParaRPr lang="en-US" sz="900" dirty="0" smtClean="0"/>
            </a:p>
            <a:p>
              <a:r>
                <a:rPr lang="fr-FR" sz="900" dirty="0" smtClean="0"/>
                <a:t>- </a:t>
              </a:r>
              <a:r>
                <a:rPr lang="en-US" sz="900" dirty="0" smtClean="0"/>
                <a:t>Prepare </a:t>
              </a:r>
              <a:r>
                <a:rPr lang="en-US" sz="900" dirty="0"/>
                <a:t>5 </a:t>
              </a:r>
              <a:r>
                <a:rPr lang="en-US" sz="900" dirty="0" err="1"/>
                <a:t>μL</a:t>
              </a:r>
              <a:r>
                <a:rPr lang="en-US" sz="900" dirty="0"/>
                <a:t> of a 1 </a:t>
              </a:r>
              <a:r>
                <a:rPr lang="en-US" sz="900" dirty="0" err="1"/>
                <a:t>ng</a:t>
              </a:r>
              <a:r>
                <a:rPr lang="en-US" sz="900" dirty="0"/>
                <a:t>/</a:t>
              </a:r>
              <a:r>
                <a:rPr lang="en-US" sz="900" dirty="0" err="1"/>
                <a:t>μL</a:t>
              </a:r>
              <a:r>
                <a:rPr lang="en-US" sz="900" dirty="0"/>
                <a:t> dilution of the pool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</a:t>
              </a:r>
              <a:r>
                <a:rPr lang="en-US" sz="900" dirty="0"/>
                <a:t>and measure the concentration of the dilution in triplicate by applying 3 × 1 </a:t>
              </a:r>
              <a:r>
                <a:rPr lang="en-US" sz="900" dirty="0" err="1"/>
                <a:t>μL</a:t>
              </a:r>
              <a:r>
                <a:rPr lang="en-US" sz="900" dirty="0"/>
                <a:t> on the </a:t>
              </a:r>
              <a:r>
                <a:rPr lang="en-US" sz="900" dirty="0" err="1"/>
                <a:t>Bioanalyzer</a:t>
              </a:r>
              <a:r>
                <a:rPr lang="en-US" sz="900" dirty="0"/>
                <a:t> </a:t>
              </a:r>
              <a:r>
                <a:rPr lang="en-US" sz="900" dirty="0" smtClean="0"/>
                <a:t>chip</a:t>
              </a:r>
            </a:p>
            <a:p>
              <a:r>
                <a:rPr lang="en-US" sz="900" dirty="0" smtClean="0"/>
                <a:t>- Quantify the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products in the 100 </a:t>
              </a:r>
              <a:r>
                <a:rPr lang="en-US" sz="900" dirty="0" err="1" smtClean="0"/>
                <a:t>bp</a:t>
              </a:r>
              <a:r>
                <a:rPr lang="en-US" sz="900" dirty="0" smtClean="0"/>
                <a:t> – 9,000 </a:t>
              </a:r>
              <a:r>
                <a:rPr lang="en-US" sz="900" dirty="0" err="1" smtClean="0"/>
                <a:t>bp</a:t>
              </a:r>
              <a:r>
                <a:rPr lang="en-US" sz="900" dirty="0" smtClean="0"/>
                <a:t> range</a:t>
              </a:r>
              <a:r>
                <a:rPr lang="fr-FR" sz="900" dirty="0" smtClean="0"/>
                <a:t> </a:t>
              </a:r>
              <a:endParaRPr lang="fr-FR" sz="900" dirty="0"/>
            </a:p>
            <a:p>
              <a:pPr lvl="0"/>
              <a:endParaRPr lang="fr-FR" sz="9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1609725" y="702735"/>
              <a:ext cx="103718" cy="152400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655231" y="1847521"/>
              <a:ext cx="103718" cy="152400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90673" y="3592603"/>
              <a:ext cx="103718" cy="152400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291292" y="3373311"/>
              <a:ext cx="103718" cy="152400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1718729" y="5395622"/>
              <a:ext cx="203205" cy="19661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722963" y="7751234"/>
              <a:ext cx="180986" cy="157571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 flipH="1">
              <a:off x="2700869" y="-2159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 descr="day2-all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74"/>
            <a:stretch/>
          </p:blipFill>
          <p:spPr>
            <a:xfrm>
              <a:off x="324140" y="-584201"/>
              <a:ext cx="2376729" cy="8928097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1630888" y="778935"/>
              <a:ext cx="92074" cy="9848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665289" y="1880729"/>
              <a:ext cx="92074" cy="9848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302936" y="3428436"/>
              <a:ext cx="92074" cy="9848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604436" y="3655968"/>
              <a:ext cx="92074" cy="9848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1720323" y="5408322"/>
              <a:ext cx="278351" cy="147732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732492" y="7738534"/>
              <a:ext cx="278351" cy="147732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630893" y="-558801"/>
              <a:ext cx="92074" cy="98488"/>
            </a:xfrm>
            <a:prstGeom prst="rect">
              <a:avLst/>
            </a:prstGeom>
            <a:solidFill>
              <a:srgbClr val="FEFFDF"/>
            </a:solidFill>
            <a:ln>
              <a:solidFill>
                <a:srgbClr val="FEFFD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5465937" y="-217883"/>
              <a:ext cx="2481856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master mix of the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reaction, including extra volumes for the positive and negative controls of the RT reaction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Perform [N]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cycles for each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 based on the Ct values obtained from the real-time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experiment performed on Day 1</a:t>
              </a:r>
              <a:endParaRPr lang="fr-FR" sz="900" dirty="0"/>
            </a:p>
          </p:txBody>
        </p:sp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13502" y="-3772173"/>
              <a:ext cx="2705096" cy="802834"/>
            </a:xfrm>
            <a:prstGeom prst="rect">
              <a:avLst/>
            </a:prstGeom>
          </p:spPr>
        </p:pic>
        <p:sp>
          <p:nvSpPr>
            <p:cNvPr id="98" name="TextBox 97"/>
            <p:cNvSpPr txBox="1"/>
            <p:nvPr/>
          </p:nvSpPr>
          <p:spPr>
            <a:xfrm>
              <a:off x="-247649" y="-3848462"/>
              <a:ext cx="96075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/>
                <a:t>Protocol download:</a:t>
              </a:r>
            </a:p>
            <a:p>
              <a:pPr algn="ctr"/>
              <a:r>
                <a:rPr lang="en-US" sz="900" dirty="0" smtClean="0"/>
                <a:t> </a:t>
              </a:r>
              <a:r>
                <a:rPr lang="en-US" sz="900" dirty="0" smtClean="0">
                  <a:hlinkClick r:id="rId4"/>
                </a:rPr>
                <a:t>https</a:t>
              </a:r>
              <a:r>
                <a:rPr lang="en-US" sz="900" dirty="0">
                  <a:hlinkClick r:id="rId4"/>
                </a:rPr>
                <a:t>://github.com/Population-Transcriptomics/nanoCAGE-</a:t>
              </a:r>
              <a:r>
                <a:rPr lang="en-US" sz="900" dirty="0" smtClean="0">
                  <a:hlinkClick r:id="rId4"/>
                </a:rPr>
                <a:t>2016</a:t>
              </a:r>
              <a:endParaRPr lang="en-US" sz="9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2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240195" y="-3033920"/>
              <a:ext cx="205396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hlinkClick r:id="rId5"/>
                </a:rPr>
                <a:t>http://population-</a:t>
              </a:r>
              <a:r>
                <a:rPr lang="en-US" sz="900" dirty="0" smtClean="0">
                  <a:hlinkClick r:id="rId5"/>
                </a:rPr>
                <a:t>transcriptomics.org</a:t>
              </a:r>
              <a:r>
                <a:rPr lang="en-US" sz="900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8582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247649" y="-2760533"/>
            <a:ext cx="9607552" cy="13580900"/>
            <a:chOff x="-247649" y="-2760533"/>
            <a:chExt cx="9607552" cy="13580900"/>
          </a:xfrm>
        </p:grpSpPr>
        <p:sp>
          <p:nvSpPr>
            <p:cNvPr id="48" name="Rectangle 47"/>
            <p:cNvSpPr/>
            <p:nvPr/>
          </p:nvSpPr>
          <p:spPr>
            <a:xfrm>
              <a:off x="-228598" y="-2760533"/>
              <a:ext cx="9588500" cy="13580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-12701" y="596900"/>
              <a:ext cx="9143999" cy="9017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" y="596900"/>
              <a:ext cx="2713568" cy="9969500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2" y="154514"/>
              <a:ext cx="9144004" cy="444500"/>
              <a:chOff x="-4" y="573614"/>
              <a:chExt cx="9144004" cy="4445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-4" y="573614"/>
                <a:ext cx="9144004" cy="4445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39520" y="627618"/>
                <a:ext cx="9797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WORKFLOW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526367" y="627618"/>
                <a:ext cx="1139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INSTRUCTIONS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846003" y="627618"/>
                <a:ext cx="1684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NOTES/OBSERVATIONS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8021045" y="627618"/>
                <a:ext cx="919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TIME/DATE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>
            <a:xfrm>
              <a:off x="2713569" y="617580"/>
              <a:ext cx="3217333" cy="102027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Quantified pool(s) of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prepared on Day 2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Prepare ≥ 2.5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a dilution of the pool at  </a:t>
              </a:r>
            </a:p>
            <a:p>
              <a:r>
                <a:rPr lang="en-US" sz="900" dirty="0" smtClean="0"/>
                <a:t>0.1 – 0.2 </a:t>
              </a:r>
              <a:r>
                <a:rPr lang="en-US" sz="900" dirty="0" err="1" smtClean="0"/>
                <a:t>ng</a:t>
              </a:r>
              <a:r>
                <a:rPr lang="en-US" sz="900" dirty="0"/>
                <a:t>/</a:t>
              </a:r>
              <a:r>
                <a:rPr lang="en-US" sz="900" dirty="0" err="1"/>
                <a:t>μL</a:t>
              </a:r>
              <a:endParaRPr lang="en-US" sz="900" dirty="0"/>
            </a:p>
            <a:p>
              <a:endParaRPr lang="en-US" sz="900" dirty="0"/>
            </a:p>
            <a:p>
              <a:r>
                <a:rPr lang="en-US" sz="900" dirty="0" smtClean="0"/>
                <a:t>Add in PCR tube low-bind:</a:t>
              </a:r>
            </a:p>
            <a:p>
              <a:r>
                <a:rPr lang="en-US" sz="900" dirty="0"/>
                <a:t>☐ 5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/>
                <a:t>Tagment</a:t>
              </a:r>
              <a:r>
                <a:rPr lang="en-US" sz="900" dirty="0"/>
                <a:t> DNA </a:t>
              </a:r>
              <a:r>
                <a:rPr lang="en-US" sz="900" dirty="0" smtClean="0"/>
                <a:t>Buffer</a:t>
              </a:r>
            </a:p>
            <a:p>
              <a:r>
                <a:rPr lang="en-US" sz="900" dirty="0" smtClean="0"/>
                <a:t>☐ 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the dilution of the pool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(0.25 – 0.5 </a:t>
              </a:r>
              <a:r>
                <a:rPr lang="en-US" sz="900" dirty="0" err="1" smtClean="0"/>
                <a:t>ng</a:t>
              </a:r>
              <a:r>
                <a:rPr lang="en-US" sz="900" dirty="0" smtClean="0"/>
                <a:t>)</a:t>
              </a:r>
              <a:endParaRPr lang="en-US" sz="900" dirty="0"/>
            </a:p>
            <a:p>
              <a:r>
                <a:rPr lang="en-US" sz="900" dirty="0"/>
                <a:t>☐ 2.5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 smtClean="0"/>
                <a:t>Amplicon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Tagment</a:t>
              </a:r>
              <a:r>
                <a:rPr lang="en-US" sz="900" dirty="0" smtClean="0"/>
                <a:t> Mix</a:t>
              </a:r>
              <a:endParaRPr lang="en-US" sz="900" dirty="0"/>
            </a:p>
            <a:p>
              <a:r>
                <a:rPr lang="en-US" sz="900" dirty="0" smtClean="0"/>
                <a:t>Incubate at 50°C for 10 min, Hold at 10</a:t>
              </a:r>
              <a:r>
                <a:rPr lang="en-US" sz="900" dirty="0"/>
                <a:t>°</a:t>
              </a:r>
              <a:r>
                <a:rPr lang="en-US" sz="900" dirty="0" smtClean="0"/>
                <a:t>C</a:t>
              </a:r>
            </a:p>
            <a:p>
              <a:r>
                <a:rPr lang="en-US" sz="900" dirty="0" smtClean="0"/>
                <a:t>☐ Add 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NT buffer as soon as the temperature reaches </a:t>
              </a:r>
              <a:r>
                <a:rPr lang="en-US" sz="900" dirty="0"/>
                <a:t>10°</a:t>
              </a:r>
              <a:r>
                <a:rPr lang="en-US" sz="900" dirty="0" smtClean="0"/>
                <a:t>C </a:t>
              </a:r>
            </a:p>
            <a:p>
              <a:r>
                <a:rPr lang="en-US" sz="900" dirty="0" smtClean="0"/>
                <a:t>Mix by pipetting 10x carefully and incubate 5 min at RT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Add: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2.5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a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XT N-series Index primer </a:t>
              </a:r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2.5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</a:t>
              </a:r>
              <a:r>
                <a:rPr lang="en-US" sz="900" dirty="0"/>
                <a:t>custom S-series primer </a:t>
              </a:r>
              <a:r>
                <a:rPr lang="en-US" sz="900" dirty="0" smtClean="0"/>
                <a:t>(10 </a:t>
              </a:r>
              <a:r>
                <a:rPr lang="en-US" sz="900" dirty="0" err="1" smtClean="0"/>
                <a:t>μM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☐ 7.5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PCR </a:t>
              </a:r>
              <a:r>
                <a:rPr lang="en-US" sz="900" dirty="0" err="1" smtClean="0"/>
                <a:t>Mastermix</a:t>
              </a:r>
              <a:endParaRPr lang="en-US" sz="900" dirty="0" smtClean="0"/>
            </a:p>
            <a:p>
              <a:r>
                <a:rPr lang="en-US" sz="900" dirty="0"/>
                <a:t>Mix by pipetting </a:t>
              </a:r>
              <a:r>
                <a:rPr lang="en-US" sz="900" dirty="0" smtClean="0"/>
                <a:t>carefully, spin down briefly </a:t>
              </a:r>
            </a:p>
            <a:p>
              <a:r>
                <a:rPr lang="en-US" sz="900" dirty="0" smtClean="0"/>
                <a:t>Incubate at 72°</a:t>
              </a:r>
              <a:r>
                <a:rPr lang="en-US" sz="900" dirty="0"/>
                <a:t>C for 3</a:t>
              </a:r>
              <a:r>
                <a:rPr lang="en-US" sz="900" dirty="0" smtClean="0"/>
                <a:t> min, 95°</a:t>
              </a:r>
              <a:r>
                <a:rPr lang="en-US" sz="900" dirty="0"/>
                <a:t>C for </a:t>
              </a:r>
              <a:r>
                <a:rPr lang="en-US" sz="900" dirty="0" smtClean="0"/>
                <a:t>30 s, then perform 12 PCR cycles of </a:t>
              </a:r>
              <a:r>
                <a:rPr lang="en-US" sz="900" dirty="0"/>
                <a:t>95°C for </a:t>
              </a:r>
              <a:r>
                <a:rPr lang="en-US" sz="900" dirty="0" smtClean="0"/>
                <a:t>10 s, 55</a:t>
              </a:r>
              <a:r>
                <a:rPr lang="en-US" sz="900" dirty="0"/>
                <a:t>°C for 3</a:t>
              </a:r>
              <a:r>
                <a:rPr lang="en-US" sz="900" dirty="0" smtClean="0"/>
                <a:t>0 s, 72</a:t>
              </a:r>
              <a:r>
                <a:rPr lang="en-US" sz="900" dirty="0"/>
                <a:t>°C for </a:t>
              </a:r>
              <a:r>
                <a:rPr lang="en-US" sz="900" dirty="0" smtClean="0"/>
                <a:t>1 min, and incubate at </a:t>
              </a:r>
              <a:r>
                <a:rPr lang="en-US" sz="900" dirty="0"/>
                <a:t>72°C for </a:t>
              </a:r>
              <a:r>
                <a:rPr lang="en-US" sz="900" dirty="0" smtClean="0"/>
                <a:t>5 min, </a:t>
              </a:r>
              <a:r>
                <a:rPr lang="en-US" sz="900" dirty="0"/>
                <a:t>h</a:t>
              </a:r>
              <a:r>
                <a:rPr lang="en-US" sz="900" dirty="0" smtClean="0"/>
                <a:t>old </a:t>
              </a:r>
              <a:r>
                <a:rPr lang="en-US" sz="900" dirty="0"/>
                <a:t>at 10°</a:t>
              </a:r>
              <a:r>
                <a:rPr lang="en-US" sz="900" dirty="0" smtClean="0"/>
                <a:t>C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Add</a:t>
              </a:r>
              <a:r>
                <a:rPr lang="en-US" sz="900" dirty="0"/>
                <a:t> </a:t>
              </a:r>
              <a:r>
                <a:rPr lang="en-US" sz="900" dirty="0" smtClean="0"/>
                <a:t>22.5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AMPure</a:t>
              </a:r>
              <a:r>
                <a:rPr lang="en-US" sz="900" dirty="0" smtClean="0"/>
                <a:t> XP beads at RT</a:t>
              </a:r>
            </a:p>
            <a:p>
              <a:r>
                <a:rPr lang="en-US" sz="900" dirty="0" smtClean="0"/>
                <a:t>☐ Mix by pipetting 10x slowly and incubate for 5 min 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P</a:t>
              </a:r>
              <a:r>
                <a:rPr lang="en-US" sz="900" dirty="0" smtClean="0"/>
                <a:t>ellet on magnet and pipette off the supernatant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Keep on magnet, wash 3x with 200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fresh 70% </a:t>
              </a:r>
              <a:r>
                <a:rPr lang="en-US" sz="900" dirty="0" err="1" smtClean="0"/>
                <a:t>EtOH</a:t>
              </a:r>
              <a:r>
                <a:rPr lang="en-US" sz="900" dirty="0" smtClean="0"/>
                <a:t>, do not disturb the pellet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Resuspend</a:t>
              </a:r>
              <a:r>
                <a:rPr lang="en-US" sz="900" dirty="0" smtClean="0"/>
                <a:t> pellet in 20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water, incubate at RT for 5 min</a:t>
              </a:r>
            </a:p>
            <a:p>
              <a:r>
                <a:rPr lang="en-US" sz="900" dirty="0" smtClean="0"/>
                <a:t>☐ Pellet beads on magnet, elute purified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and transfer to a new PCR tube low-bind 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Prepare ≥ 20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1:10 and 1:20 dilutions of the purified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</a:t>
              </a:r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Use </a:t>
              </a:r>
              <a:r>
                <a:rPr lang="en-US" sz="900" dirty="0" smtClean="0"/>
                <a:t>3 × 1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purified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and 3 × </a:t>
              </a:r>
              <a:r>
                <a:rPr lang="en-US" sz="900" dirty="0"/>
                <a:t>1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the 1:10 and 1:20 dilutions to </a:t>
              </a:r>
              <a:r>
                <a:rPr lang="en-US" sz="900" dirty="0"/>
                <a:t>visualize the size profile </a:t>
              </a:r>
              <a:r>
                <a:rPr lang="en-US" sz="900" dirty="0" smtClean="0"/>
                <a:t>of the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and </a:t>
              </a:r>
              <a:r>
                <a:rPr lang="en-US" sz="900" dirty="0"/>
                <a:t>confirm the final concentration </a:t>
              </a:r>
              <a:r>
                <a:rPr lang="en-US" sz="900" dirty="0" smtClean="0"/>
                <a:t>on </a:t>
              </a:r>
              <a:r>
                <a:rPr lang="en-US" sz="900" dirty="0"/>
                <a:t>an Agilent </a:t>
              </a:r>
              <a:r>
                <a:rPr lang="en-US" sz="900" dirty="0" err="1"/>
                <a:t>Bioanalyzer</a:t>
              </a:r>
              <a:r>
                <a:rPr lang="en-US" sz="900" dirty="0"/>
                <a:t> High Sensitivity DNA chip </a:t>
              </a:r>
            </a:p>
            <a:p>
              <a:endParaRPr lang="en-US" sz="900" dirty="0"/>
            </a:p>
            <a:p>
              <a:r>
                <a:rPr lang="en-US" sz="900" dirty="0" smtClean="0"/>
                <a:t>(optional</a:t>
              </a:r>
              <a:r>
                <a:rPr lang="en-US" sz="900" dirty="0"/>
                <a:t>) ☐ Use </a:t>
              </a:r>
              <a:r>
                <a:rPr lang="en-US" sz="900" dirty="0" smtClean="0"/>
                <a:t>3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the dilutions 1:10 and 1:20 of the  purified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for quantification by Quant-</a:t>
              </a:r>
              <a:r>
                <a:rPr lang="en-US" sz="900" dirty="0" err="1" smtClean="0"/>
                <a:t>iT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PicoGreen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dsDNA</a:t>
              </a:r>
              <a:r>
                <a:rPr lang="en-US" sz="900" dirty="0" smtClean="0"/>
                <a:t> assay</a:t>
              </a:r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Prepare the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for sequencing according to the protocol and recommendations provided by </a:t>
              </a:r>
              <a:r>
                <a:rPr lang="en-US" sz="900" dirty="0" err="1" smtClean="0"/>
                <a:t>Illumina</a:t>
              </a:r>
              <a:r>
                <a:rPr lang="en-US" sz="900" dirty="0" smtClean="0"/>
                <a:t> for the sequencing system selected</a:t>
              </a:r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  <a:p>
              <a:endParaRPr lang="en-US" sz="900" dirty="0"/>
            </a:p>
            <a:p>
              <a:endParaRPr lang="en-US" sz="900" dirty="0" smtClean="0"/>
            </a:p>
          </p:txBody>
        </p:sp>
        <p:cxnSp>
          <p:nvCxnSpPr>
            <p:cNvPr id="25" name="Straight Connector 24"/>
            <p:cNvCxnSpPr/>
            <p:nvPr/>
          </p:nvCxnSpPr>
          <p:spPr>
            <a:xfrm flipH="1">
              <a:off x="2700870" y="154514"/>
              <a:ext cx="12701" cy="1041188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930901" y="389464"/>
              <a:ext cx="0" cy="101769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939385" y="541864"/>
              <a:ext cx="0" cy="100245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713572" y="13208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2686051" y="4030129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2" y="-1722630"/>
              <a:ext cx="9144000" cy="1881378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20000"/>
                  <a:lumOff val="8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1" y="-1515540"/>
              <a:ext cx="8940138" cy="1892826"/>
              <a:chOff x="-1" y="343151"/>
              <a:chExt cx="8940138" cy="1892826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-1" y="343151"/>
                <a:ext cx="4432301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/>
                  <a:t>☐ Pipettes 1000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200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10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, 2 </a:t>
                </a:r>
                <a:r>
                  <a:rPr lang="en-US" sz="900" dirty="0" err="1"/>
                  <a:t>μL</a:t>
                </a:r>
                <a:endParaRPr lang="fr-FR" sz="900" dirty="0"/>
              </a:p>
              <a:p>
                <a:r>
                  <a:rPr lang="en-US" sz="900" dirty="0"/>
                  <a:t>☐ Filtered Tips Low-bind</a:t>
                </a:r>
                <a:endParaRPr lang="fr-FR" sz="900" dirty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0.2 mL PCR tubes low-bind + caps</a:t>
                </a:r>
                <a:endParaRPr lang="fr-FR" sz="900" dirty="0"/>
              </a:p>
              <a:p>
                <a:r>
                  <a:rPr lang="en-US" sz="900" dirty="0"/>
                  <a:t>☐ 1.5 mL </a:t>
                </a:r>
                <a:r>
                  <a:rPr lang="en-US" sz="900" dirty="0" err="1"/>
                  <a:t>microcentrifuge</a:t>
                </a:r>
                <a:r>
                  <a:rPr lang="en-US" sz="900" dirty="0"/>
                  <a:t> tubes low-bind</a:t>
                </a:r>
                <a:endParaRPr lang="fr-FR" sz="900" dirty="0"/>
              </a:p>
              <a:p>
                <a:r>
                  <a:rPr lang="en-US" sz="900" dirty="0"/>
                  <a:t>☐ 96-</a:t>
                </a:r>
                <a:r>
                  <a:rPr lang="en-US" sz="900" dirty="0" smtClean="0"/>
                  <a:t>well </a:t>
                </a:r>
                <a:r>
                  <a:rPr lang="en-US" sz="900" dirty="0"/>
                  <a:t>PCR plate low-</a:t>
                </a:r>
                <a:r>
                  <a:rPr lang="en-US" sz="900" dirty="0" smtClean="0"/>
                  <a:t>bind</a:t>
                </a:r>
              </a:p>
              <a:p>
                <a:r>
                  <a:rPr lang="en-US" sz="900" dirty="0"/>
                  <a:t>☐ 384-</a:t>
                </a:r>
                <a:r>
                  <a:rPr lang="en-US" sz="900" dirty="0" smtClean="0"/>
                  <a:t>well </a:t>
                </a:r>
                <a:r>
                  <a:rPr lang="en-US" sz="900" dirty="0" err="1"/>
                  <a:t>microplate</a:t>
                </a:r>
                <a:r>
                  <a:rPr lang="en-US" sz="900" dirty="0"/>
                  <a:t> for fluorescence </a:t>
                </a:r>
                <a:r>
                  <a:rPr lang="en-US" sz="900" dirty="0" smtClean="0"/>
                  <a:t>assays</a:t>
                </a:r>
              </a:p>
              <a:p>
                <a:r>
                  <a:rPr lang="en-US" sz="900" dirty="0"/>
                  <a:t>☐ Ultra-Pure </a:t>
                </a:r>
                <a:r>
                  <a:rPr lang="en-US" sz="900" dirty="0" smtClean="0"/>
                  <a:t>Water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Magnet for beads </a:t>
                </a:r>
                <a:r>
                  <a:rPr lang="en-US" sz="900" dirty="0" smtClean="0"/>
                  <a:t>separation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err="1"/>
                  <a:t>AMPure</a:t>
                </a:r>
                <a:r>
                  <a:rPr lang="en-US" sz="900" dirty="0"/>
                  <a:t> XP beads, </a:t>
                </a:r>
                <a:r>
                  <a:rPr lang="en-US" sz="900" dirty="0" err="1"/>
                  <a:t>resuspended</a:t>
                </a:r>
                <a:r>
                  <a:rPr lang="en-US" sz="900" dirty="0"/>
                  <a:t> and at </a:t>
                </a:r>
                <a:r>
                  <a:rPr lang="en-US" sz="900" dirty="0" smtClean="0"/>
                  <a:t>room temperature</a:t>
                </a:r>
              </a:p>
              <a:p>
                <a:r>
                  <a:rPr lang="en-US" sz="900" dirty="0"/>
                  <a:t>☐ Freshly prepared 70% </a:t>
                </a:r>
                <a:r>
                  <a:rPr lang="en-US" sz="900" dirty="0" err="1" smtClean="0"/>
                  <a:t>EtOH</a:t>
                </a:r>
                <a:r>
                  <a:rPr lang="en-US" sz="900" dirty="0"/>
                  <a:t>, at room temperature</a:t>
                </a:r>
                <a:endParaRPr lang="en-US" sz="900" dirty="0" smtClean="0"/>
              </a:p>
              <a:p>
                <a:r>
                  <a:rPr lang="en-US" sz="900" dirty="0" smtClean="0"/>
                  <a:t>☐ Lambda DNA standard stock solution (1 </a:t>
                </a:r>
                <a:r>
                  <a:rPr lang="en-US" sz="900" dirty="0" err="1" smtClean="0"/>
                  <a:t>ng</a:t>
                </a:r>
                <a:r>
                  <a:rPr lang="en-US" sz="900" dirty="0" smtClean="0"/>
                  <a:t>/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), on ice</a:t>
                </a:r>
                <a:endParaRPr lang="fr-FR" sz="900" dirty="0" smtClean="0"/>
              </a:p>
              <a:p>
                <a:endParaRPr lang="en-US" sz="900" dirty="0"/>
              </a:p>
              <a:p>
                <a:endParaRPr lang="fr-FR" sz="900" dirty="0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365501" y="343151"/>
                <a:ext cx="5574636" cy="14773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 smtClean="0"/>
                  <a:t>☐ Quant-</a:t>
                </a:r>
                <a:r>
                  <a:rPr lang="en-US" sz="900" dirty="0" err="1" smtClean="0"/>
                  <a:t>iT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Picrogreen</a:t>
                </a:r>
                <a:r>
                  <a:rPr lang="en-US" sz="900" dirty="0" smtClean="0"/>
                  <a:t> Reagent (200x), in fridge until use </a:t>
                </a:r>
                <a:endParaRPr lang="fr-FR" sz="900" dirty="0" smtClean="0"/>
              </a:p>
              <a:p>
                <a:r>
                  <a:rPr lang="en-US" sz="900" dirty="0" smtClean="0"/>
                  <a:t>☐ TE buffer (1x), at room temperature </a:t>
                </a:r>
                <a:endParaRPr lang="fr-FR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Bioanalyzer</a:t>
                </a:r>
                <a:r>
                  <a:rPr lang="en-US" sz="900" dirty="0" smtClean="0"/>
                  <a:t> DNA High Sensitivity DNA kit, at room temperature 30 min before use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Tagment</a:t>
                </a:r>
                <a:r>
                  <a:rPr lang="en-US" sz="900" dirty="0" smtClean="0"/>
                  <a:t> DNA Buffer / NT Buffer, on ice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Amplicon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Tagment</a:t>
                </a:r>
                <a:r>
                  <a:rPr lang="en-US" sz="900" dirty="0" smtClean="0"/>
                  <a:t> Mix /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PCR </a:t>
                </a:r>
                <a:r>
                  <a:rPr lang="en-US" sz="900" dirty="0" err="1" smtClean="0"/>
                  <a:t>Mastermix</a:t>
                </a:r>
                <a:r>
                  <a:rPr lang="en-US" sz="900" dirty="0" smtClean="0"/>
                  <a:t>, in freezer until needed</a:t>
                </a:r>
              </a:p>
              <a:p>
                <a:r>
                  <a:rPr lang="en-US" sz="900" dirty="0" smtClean="0"/>
                  <a:t>☐ 12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N-series Index primers /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custom S-series primer (</a:t>
                </a:r>
                <a:r>
                  <a:rPr lang="en-US" sz="900" dirty="0"/>
                  <a:t>10 </a:t>
                </a:r>
                <a:r>
                  <a:rPr lang="en-US" sz="900" dirty="0" err="1"/>
                  <a:t>μM</a:t>
                </a:r>
                <a:r>
                  <a:rPr lang="en-US" sz="900" dirty="0" smtClean="0"/>
                  <a:t>), on ice 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err="1"/>
                  <a:t>NaOH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5 M</a:t>
                </a:r>
                <a:r>
                  <a:rPr lang="en-US" sz="900" dirty="0"/>
                  <a:t>, pH ≥ </a:t>
                </a:r>
                <a:r>
                  <a:rPr lang="en-US" sz="900" dirty="0" smtClean="0"/>
                  <a:t>13/ </a:t>
                </a:r>
                <a:r>
                  <a:rPr lang="en-US" sz="900" dirty="0" err="1"/>
                  <a:t>Qiagen</a:t>
                </a:r>
                <a:r>
                  <a:rPr lang="en-US" sz="900" dirty="0"/>
                  <a:t> EB </a:t>
                </a:r>
                <a:r>
                  <a:rPr lang="en-US" sz="900" dirty="0" smtClean="0"/>
                  <a:t>buffer, at </a:t>
                </a:r>
                <a:r>
                  <a:rPr lang="en-US" sz="900" dirty="0"/>
                  <a:t>room temperature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err="1"/>
                  <a:t>Illumina</a:t>
                </a:r>
                <a:r>
                  <a:rPr lang="en-US" sz="900" dirty="0"/>
                  <a:t> sequencing kit (e.g., </a:t>
                </a:r>
                <a:r>
                  <a:rPr lang="en-US" sz="900" dirty="0" err="1"/>
                  <a:t>MiSeq</a:t>
                </a:r>
                <a:r>
                  <a:rPr lang="en-US" sz="900" dirty="0"/>
                  <a:t> Reagent Kit v2) / </a:t>
                </a:r>
                <a:r>
                  <a:rPr lang="en-US" sz="900" dirty="0" err="1"/>
                  <a:t>PhiX</a:t>
                </a:r>
                <a:r>
                  <a:rPr lang="en-US" sz="900" dirty="0"/>
                  <a:t> Sequencing Control v3 /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</a:t>
                </a:r>
                <a:r>
                  <a:rPr lang="en-US" sz="900" dirty="0"/>
                  <a:t>Sequencing primer Read 1 (100 </a:t>
                </a:r>
                <a:r>
                  <a:rPr lang="en-US" sz="900" dirty="0" err="1"/>
                  <a:t>μM</a:t>
                </a:r>
                <a:r>
                  <a:rPr lang="en-US" sz="900" dirty="0"/>
                  <a:t>), </a:t>
                </a:r>
                <a:r>
                  <a:rPr lang="en-US" sz="900" dirty="0" smtClean="0"/>
                  <a:t>in freezer </a:t>
                </a:r>
                <a:r>
                  <a:rPr lang="en-US" sz="900" dirty="0"/>
                  <a:t>until </a:t>
                </a:r>
                <a:r>
                  <a:rPr lang="en-US" sz="900" dirty="0" smtClean="0"/>
                  <a:t>needed</a:t>
                </a:r>
                <a:endParaRPr lang="fr-FR" sz="900" dirty="0"/>
              </a:p>
              <a:p>
                <a:r>
                  <a:rPr lang="en-US" sz="900" dirty="0" smtClean="0"/>
                  <a:t>☐ Quantified pool(s) of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products, on ice</a:t>
                </a:r>
                <a:endParaRPr lang="fr-FR" sz="900" dirty="0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2118" y="-1722630"/>
              <a:ext cx="13439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Before start checklist:</a:t>
              </a:r>
              <a:endParaRPr lang="en-US" sz="10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-126998" y="-2472675"/>
              <a:ext cx="938530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</a:t>
              </a:r>
              <a:r>
                <a:rPr lang="en-US" dirty="0" err="1" smtClean="0"/>
                <a:t>anoCAGE</a:t>
              </a:r>
              <a:r>
                <a:rPr lang="en-US" dirty="0" smtClean="0"/>
                <a:t> – DAY 3</a:t>
              </a:r>
            </a:p>
            <a:p>
              <a:endParaRPr lang="en-US" sz="600" dirty="0"/>
            </a:p>
            <a:p>
              <a:r>
                <a:rPr lang="en-US" sz="1200" dirty="0" smtClean="0"/>
                <a:t>Quantified pool(s) of </a:t>
              </a:r>
              <a:r>
                <a:rPr lang="en-US" sz="1200" dirty="0" err="1" smtClean="0"/>
                <a:t>cDNA</a:t>
              </a:r>
              <a:r>
                <a:rPr lang="en-US" sz="1200" dirty="0" smtClean="0"/>
                <a:t> PCR products: </a:t>
              </a:r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9144002" y="154514"/>
              <a:ext cx="0" cy="1041188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12702" y="154514"/>
              <a:ext cx="0" cy="1041188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2713568" y="6322722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2715453" y="7464423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2715686" y="8129877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2711451" y="8665154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2" name="Picture 41" descr="day3-all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140"/>
            <a:stretch/>
          </p:blipFill>
          <p:spPr>
            <a:xfrm>
              <a:off x="235744" y="851151"/>
              <a:ext cx="2465126" cy="9613900"/>
            </a:xfrm>
            <a:prstGeom prst="rect">
              <a:avLst/>
            </a:prstGeom>
          </p:spPr>
        </p:pic>
        <p:cxnSp>
          <p:nvCxnSpPr>
            <p:cNvPr id="44" name="Straight Connector 43"/>
            <p:cNvCxnSpPr/>
            <p:nvPr/>
          </p:nvCxnSpPr>
          <p:spPr>
            <a:xfrm flipH="1">
              <a:off x="-12701" y="10566400"/>
              <a:ext cx="9129181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1661586" y="851151"/>
              <a:ext cx="218016" cy="177800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871403" y="564821"/>
              <a:ext cx="206798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Either one pool containing all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samples or several pools containing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 </a:t>
              </a:r>
              <a:r>
                <a:rPr lang="en-US" sz="900" dirty="0"/>
                <a:t>samples grouped </a:t>
              </a:r>
              <a:r>
                <a:rPr lang="en-US" sz="900" dirty="0" smtClean="0"/>
                <a:t>by experimental condition</a:t>
              </a:r>
              <a:endParaRPr lang="fr-FR" sz="900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871405" y="1174252"/>
              <a:ext cx="1989899" cy="27238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 </a:t>
              </a:r>
            </a:p>
            <a:p>
              <a:pPr lvl="0"/>
              <a:r>
                <a:rPr lang="en-US" sz="900" dirty="0" smtClean="0"/>
                <a:t>- Mix NT buffer carefully </a:t>
              </a:r>
              <a:r>
                <a:rPr lang="en-US" sz="900" dirty="0"/>
                <a:t>in order to avoid the formation of </a:t>
              </a:r>
              <a:r>
                <a:rPr lang="en-US" sz="900" dirty="0" smtClean="0"/>
                <a:t>bubbles</a:t>
              </a:r>
              <a:endParaRPr lang="fr-FR" sz="900" dirty="0" smtClean="0"/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If processing several pools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products, choose one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N-series Index primer per pool when performing the Reduced-Cycle PCR Amplification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If </a:t>
              </a:r>
              <a:r>
                <a:rPr lang="en-US" sz="900" dirty="0"/>
                <a:t>processing a single pool of </a:t>
              </a:r>
              <a:r>
                <a:rPr lang="en-US" sz="900" dirty="0" err="1"/>
                <a:t>cDNA</a:t>
              </a:r>
              <a:r>
                <a:rPr lang="en-US" sz="900" dirty="0"/>
                <a:t> PCR </a:t>
              </a:r>
              <a:r>
                <a:rPr lang="en-US" sz="900" dirty="0" smtClean="0"/>
                <a:t>products, perform the PCR reaction using a single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N-series Index primer and do not sequence the index. Alternatively, perform the PCR using 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an </a:t>
              </a:r>
              <a:r>
                <a:rPr lang="en-US" sz="900" dirty="0" err="1" smtClean="0"/>
                <a:t>equimolar</a:t>
              </a:r>
              <a:r>
                <a:rPr lang="en-US" sz="900" dirty="0" smtClean="0"/>
                <a:t> mix of the 12 </a:t>
              </a:r>
              <a:r>
                <a:rPr lang="en-US" sz="900" dirty="0" err="1" smtClean="0"/>
                <a:t>Nextera</a:t>
              </a:r>
              <a:r>
                <a:rPr lang="en-US" sz="900" dirty="0" smtClean="0"/>
                <a:t> N-series Index primers (i.e., mix </a:t>
              </a:r>
              <a:r>
                <a:rPr lang="en-US" sz="900" dirty="0"/>
                <a:t>2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each primer) and sequence the index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875635" y="4559303"/>
              <a:ext cx="1985667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Aspirate supernatant carefully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In </a:t>
              </a:r>
              <a:r>
                <a:rPr lang="en-US" sz="900" dirty="0"/>
                <a:t>order to avoid losing the sample, be sure not to aspirate beads in the pipette tip together with the </a:t>
              </a:r>
              <a:r>
                <a:rPr lang="en-US" sz="900" dirty="0" smtClean="0"/>
                <a:t>solution</a:t>
              </a:r>
              <a:endParaRPr lang="fr-FR" sz="900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5867169" y="6322722"/>
              <a:ext cx="2145412" cy="189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If processing several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libraries prepared from different groups of samples, first quantify each library individually, then prepare a mix  by adding equal quantities of each library and quantify dilutions of the pool as indicated</a:t>
              </a:r>
            </a:p>
            <a:p>
              <a:pPr lvl="0"/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- Quantify </a:t>
              </a:r>
              <a:r>
                <a:rPr lang="en-US" sz="900" dirty="0"/>
                <a:t>the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by selecting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fragments in </a:t>
              </a:r>
              <a:r>
                <a:rPr lang="en-US" sz="900" dirty="0"/>
                <a:t>the </a:t>
              </a:r>
              <a:r>
                <a:rPr lang="en-US" sz="900" dirty="0" smtClean="0"/>
                <a:t>150 </a:t>
              </a:r>
              <a:r>
                <a:rPr lang="en-US" sz="900" dirty="0" err="1"/>
                <a:t>bp</a:t>
              </a:r>
              <a:r>
                <a:rPr lang="en-US" sz="900" dirty="0"/>
                <a:t> – </a:t>
              </a:r>
              <a:r>
                <a:rPr lang="en-US" sz="900" dirty="0" smtClean="0"/>
                <a:t>1,500 </a:t>
              </a:r>
              <a:r>
                <a:rPr lang="en-US" sz="900" dirty="0" err="1"/>
                <a:t>bp</a:t>
              </a:r>
              <a:r>
                <a:rPr lang="en-US" sz="900" dirty="0"/>
                <a:t> range</a:t>
              </a:r>
              <a:r>
                <a:rPr lang="fr-FR" sz="900" dirty="0"/>
                <a:t> </a:t>
              </a:r>
            </a:p>
            <a:p>
              <a:pPr lvl="0"/>
              <a:endParaRPr lang="fr-FR" sz="900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5862935" y="8634373"/>
              <a:ext cx="2149647" cy="18928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In general, sequence the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at a concentration of 6 – 12 </a:t>
              </a:r>
              <a:r>
                <a:rPr lang="en-US" sz="900" dirty="0" err="1" smtClean="0"/>
                <a:t>pM</a:t>
              </a:r>
              <a:r>
                <a:rPr lang="en-US" sz="900" dirty="0" smtClean="0"/>
                <a:t>  </a:t>
              </a:r>
            </a:p>
            <a:p>
              <a:pPr lvl="0"/>
              <a:endParaRPr lang="en-US" sz="900" dirty="0"/>
            </a:p>
            <a:p>
              <a:pPr lvl="0"/>
              <a:r>
                <a:rPr lang="en-US" sz="900" dirty="0" smtClean="0"/>
                <a:t>- Add 10% of </a:t>
              </a:r>
              <a:r>
                <a:rPr lang="en-US" sz="900" dirty="0" err="1" smtClean="0"/>
                <a:t>PhiX</a:t>
              </a:r>
              <a:r>
                <a:rPr lang="en-US" sz="900" dirty="0" smtClean="0"/>
                <a:t> Sequencing              Control library to the final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sequencing sample 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Output sequencing data as FASTQ files for bioinformatics analysis and </a:t>
              </a:r>
              <a:r>
                <a:rPr lang="en-US" sz="900" dirty="0" err="1" smtClean="0"/>
                <a:t>demultiplexing</a:t>
              </a:r>
              <a:r>
                <a:rPr lang="en-US" sz="900" dirty="0" smtClean="0"/>
                <a:t> based on barcode, index, and UMI </a:t>
              </a:r>
              <a:r>
                <a:rPr lang="en-US" sz="900" dirty="0" err="1" smtClean="0"/>
                <a:t>informations</a:t>
              </a:r>
              <a:endParaRPr lang="en-US" sz="900" dirty="0" smtClean="0"/>
            </a:p>
            <a:p>
              <a:pPr lvl="0"/>
              <a:endParaRPr lang="fr-FR" sz="900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456269" y="1174252"/>
              <a:ext cx="218016" cy="177800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1655113" y="3392516"/>
              <a:ext cx="218016" cy="177800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659346" y="4555070"/>
              <a:ext cx="218016" cy="148163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674282" y="6400803"/>
              <a:ext cx="218016" cy="148163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695447" y="8660442"/>
              <a:ext cx="218016" cy="148163"/>
            </a:xfrm>
            <a:prstGeom prst="rect">
              <a:avLst/>
            </a:prstGeom>
            <a:solidFill>
              <a:srgbClr val="F0C9FF"/>
            </a:solidFill>
            <a:ln>
              <a:solidFill>
                <a:srgbClr val="F0C9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6202" y="-2694507"/>
              <a:ext cx="2705096" cy="802834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-247649" y="-2760533"/>
              <a:ext cx="96075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/>
                <a:t>Protocol download:</a:t>
              </a:r>
            </a:p>
            <a:p>
              <a:pPr algn="ctr"/>
              <a:r>
                <a:rPr lang="en-US" sz="900" dirty="0" smtClean="0"/>
                <a:t> </a:t>
              </a:r>
              <a:r>
                <a:rPr lang="en-US" sz="900" dirty="0" smtClean="0">
                  <a:hlinkClick r:id="rId4"/>
                </a:rPr>
                <a:t>https</a:t>
              </a:r>
              <a:r>
                <a:rPr lang="en-US" sz="900" dirty="0">
                  <a:hlinkClick r:id="rId4"/>
                </a:rPr>
                <a:t>://github.com/Population-Transcriptomics/nanoCAGE-</a:t>
              </a:r>
              <a:r>
                <a:rPr lang="en-US" sz="900" dirty="0" smtClean="0">
                  <a:hlinkClick r:id="rId4"/>
                </a:rPr>
                <a:t>2016</a:t>
              </a:r>
              <a:endParaRPr lang="en-US" sz="9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2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240195" y="-1965027"/>
              <a:ext cx="205396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hlinkClick r:id="rId5"/>
                </a:rPr>
                <a:t>http://population-</a:t>
              </a:r>
              <a:r>
                <a:rPr lang="en-US" sz="900" dirty="0" smtClean="0">
                  <a:hlinkClick r:id="rId5"/>
                </a:rPr>
                <a:t>transcriptomics.org</a:t>
              </a:r>
              <a:r>
                <a:rPr lang="en-US" sz="900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6539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2618</Words>
  <Application>Microsoft Macintosh PowerPoint</Application>
  <PresentationFormat>On-screen Show (4:3)</PresentationFormat>
  <Paragraphs>291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RIKEN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Stephane Poulain</dc:creator>
  <cp:lastModifiedBy>Stephane Poulain</cp:lastModifiedBy>
  <cp:revision>8</cp:revision>
  <dcterms:created xsi:type="dcterms:W3CDTF">2015-11-02T03:03:22Z</dcterms:created>
  <dcterms:modified xsi:type="dcterms:W3CDTF">2016-06-22T09:28:30Z</dcterms:modified>
</cp:coreProperties>
</file>

<file path=docProps/thumbnail.jpeg>
</file>